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323" r:id="rId2"/>
    <p:sldId id="259" r:id="rId3"/>
    <p:sldId id="260" r:id="rId4"/>
    <p:sldId id="257" r:id="rId5"/>
    <p:sldId id="343" r:id="rId6"/>
    <p:sldId id="370" r:id="rId7"/>
    <p:sldId id="371" r:id="rId8"/>
    <p:sldId id="368" r:id="rId9"/>
    <p:sldId id="340" r:id="rId10"/>
    <p:sldId id="266" r:id="rId11"/>
    <p:sldId id="353" r:id="rId12"/>
    <p:sldId id="369" r:id="rId13"/>
    <p:sldId id="344" r:id="rId14"/>
    <p:sldId id="338" r:id="rId15"/>
    <p:sldId id="361" r:id="rId16"/>
    <p:sldId id="365" r:id="rId17"/>
    <p:sldId id="366" r:id="rId18"/>
    <p:sldId id="355" r:id="rId19"/>
    <p:sldId id="362" r:id="rId20"/>
    <p:sldId id="367" r:id="rId21"/>
    <p:sldId id="354" r:id="rId22"/>
    <p:sldId id="309" r:id="rId2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5DDFBC19-7088-4F06-8F35-DA13900C2BA0}">
          <p14:sldIdLst>
            <p14:sldId id="323"/>
          </p14:sldIdLst>
        </p14:section>
        <p14:section name="目錄" id="{1DC51F18-3399-45B6-A8C2-85DA74DCC7EB}">
          <p14:sldIdLst>
            <p14:sldId id="259"/>
          </p14:sldIdLst>
        </p14:section>
        <p14:section name="前言" id="{E171C908-F200-4C93-9652-F0F4ECCD9F4C}">
          <p14:sldIdLst>
            <p14:sldId id="260"/>
          </p14:sldIdLst>
        </p14:section>
        <p14:section name="課程一" id="{FAB2FC29-FB11-4E83-A8E7-E4F89D4895EC}">
          <p14:sldIdLst>
            <p14:sldId id="257"/>
            <p14:sldId id="343"/>
            <p14:sldId id="370"/>
            <p14:sldId id="371"/>
            <p14:sldId id="368"/>
            <p14:sldId id="340"/>
          </p14:sldIdLst>
        </p14:section>
        <p14:section name="課程二" id="{88DD828C-13DA-490F-89E5-8EFA8B6936DF}">
          <p14:sldIdLst>
            <p14:sldId id="266"/>
            <p14:sldId id="353"/>
            <p14:sldId id="369"/>
            <p14:sldId id="344"/>
          </p14:sldIdLst>
        </p14:section>
        <p14:section name="課程三" id="{8497DEE4-B4D4-4775-8AF6-25B2913F803F}">
          <p14:sldIdLst>
            <p14:sldId id="338"/>
            <p14:sldId id="361"/>
            <p14:sldId id="365"/>
            <p14:sldId id="366"/>
            <p14:sldId id="355"/>
            <p14:sldId id="362"/>
            <p14:sldId id="367"/>
            <p14:sldId id="354"/>
          </p14:sldIdLst>
        </p14:section>
        <p14:section name="End" id="{793A00F8-4AC0-4DA0-B4C5-5E01F68D4E85}">
          <p14:sldIdLst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90C0"/>
    <a:srgbClr val="660066"/>
    <a:srgbClr val="E8D4E7"/>
    <a:srgbClr val="6C2400"/>
    <a:srgbClr val="993300"/>
    <a:srgbClr val="F08E8B"/>
    <a:srgbClr val="F7EFF7"/>
    <a:srgbClr val="F3E9F3"/>
    <a:srgbClr val="9D3082"/>
    <a:srgbClr val="4334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中等深淺樣式 1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95" autoAdjust="0"/>
    <p:restoredTop sz="86345" autoAdjust="0"/>
  </p:normalViewPr>
  <p:slideViewPr>
    <p:cSldViewPr snapToGrid="0">
      <p:cViewPr varScale="1">
        <p:scale>
          <a:sx n="99" d="100"/>
          <a:sy n="99" d="100"/>
        </p:scale>
        <p:origin x="43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13880"/>
    </p:cViewPr>
  </p:sorterViewPr>
  <p:notesViewPr>
    <p:cSldViewPr snapToGrid="0">
      <p:cViewPr varScale="1">
        <p:scale>
          <a:sx n="55" d="100"/>
          <a:sy n="55" d="100"/>
        </p:scale>
        <p:origin x="2604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EEAEBB65-8A47-9B1D-E212-DECC0CB5C9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D8A0AE6-B0BB-8636-87CF-EFBC911017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727E1B-D7BD-44A9-B3B7-624E0729900A}" type="datetimeFigureOut">
              <a:rPr lang="zh-TW" altLang="en-US" smtClean="0"/>
              <a:t>2023/1/9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615BC81-D030-8614-E17E-51EB08BB7B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AA92EEB-7AAD-02E5-872D-A4DE04D193B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E234F8-FA7A-46B3-9A51-35DC92CE58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58046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A868E1-EA91-4EDD-82B7-400731E2C3D2}" type="datetimeFigureOut">
              <a:rPr lang="zh-TW" altLang="en-US" smtClean="0"/>
              <a:t>2023/1/9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ED4B80-C34A-4246-8211-EE9672D4A9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8833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A6394A5-BF98-3B3D-B7E5-93BE8E973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1FC65-9D28-417A-92C4-26747E218D73}" type="datetime1">
              <a:rPr lang="zh-TW" altLang="en-US" smtClean="0"/>
              <a:t>2023/1/9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D464FA4-D634-F557-5B2B-4753132DA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8E8DEF9-A33A-FEDB-6AF5-B0232DBC1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D613D-443F-418A-B64F-052A5D804BC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05761E0-51BB-1332-9C20-C2C51954E4B7}"/>
              </a:ext>
            </a:extLst>
          </p:cNvPr>
          <p:cNvSpPr/>
          <p:nvPr userDrawn="1"/>
        </p:nvSpPr>
        <p:spPr>
          <a:xfrm>
            <a:off x="0" y="4328160"/>
            <a:ext cx="12192000" cy="2529840"/>
          </a:xfrm>
          <a:prstGeom prst="rect">
            <a:avLst/>
          </a:prstGeom>
          <a:solidFill>
            <a:srgbClr val="B48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EEE77C5-1A9F-46FF-9C64-AD61578C3F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8" t="24421" r="20688" b="44031"/>
          <a:stretch/>
        </p:blipFill>
        <p:spPr>
          <a:xfrm>
            <a:off x="9509759" y="4867447"/>
            <a:ext cx="2098307" cy="15827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8822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99134DE-E3DF-C45A-1097-6D2FAE97F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1FC65-9D28-417A-92C4-26747E218D73}" type="datetime1">
              <a:rPr lang="zh-TW" altLang="en-US" smtClean="0"/>
              <a:t>2023/1/9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93B7472-4214-8191-D54C-2CCD8F794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98826CC-6B7E-727B-AFF4-17D9CF1D0713}"/>
              </a:ext>
            </a:extLst>
          </p:cNvPr>
          <p:cNvSpPr/>
          <p:nvPr userDrawn="1"/>
        </p:nvSpPr>
        <p:spPr>
          <a:xfrm>
            <a:off x="0" y="1"/>
            <a:ext cx="12192000" cy="736219"/>
          </a:xfrm>
          <a:prstGeom prst="rect">
            <a:avLst/>
          </a:prstGeom>
          <a:solidFill>
            <a:srgbClr val="B48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86F458E-CCDF-1E43-061F-65AB84CB91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059" l="0" r="100000">
                        <a14:foregroundMark x1="4533" y1="22689" x2="5382" y2="30252"/>
                        <a14:foregroundMark x1="70538" y1="41597" x2="71105" y2="47899"/>
                      </a14:backgroundRemoval>
                    </a14:imgEffect>
                  </a14:imgLayer>
                </a14:imgProps>
              </a:ext>
            </a:extLst>
          </a:blip>
          <a:srcRect r="7790" b="5990"/>
          <a:stretch/>
        </p:blipFill>
        <p:spPr>
          <a:xfrm>
            <a:off x="95244" y="115018"/>
            <a:ext cx="752475" cy="51234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AB74DA9-09BF-B507-C5D0-50AF20045021}"/>
              </a:ext>
            </a:extLst>
          </p:cNvPr>
          <p:cNvSpPr txBox="1"/>
          <p:nvPr userDrawn="1"/>
        </p:nvSpPr>
        <p:spPr>
          <a:xfrm>
            <a:off x="898513" y="9104"/>
            <a:ext cx="193857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4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Outline</a:t>
            </a:r>
            <a:endParaRPr lang="zh-TW" altLang="en-US" sz="44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2E73827-27B4-9C99-1119-158CB06BE867}"/>
              </a:ext>
            </a:extLst>
          </p:cNvPr>
          <p:cNvSpPr/>
          <p:nvPr userDrawn="1"/>
        </p:nvSpPr>
        <p:spPr>
          <a:xfrm>
            <a:off x="0" y="6464957"/>
            <a:ext cx="12192000" cy="399585"/>
          </a:xfrm>
          <a:prstGeom prst="rect">
            <a:avLst/>
          </a:prstGeom>
          <a:solidFill>
            <a:srgbClr val="B48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4C5D86-C2A8-E001-5E04-547AAE208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0193" y="6454324"/>
            <a:ext cx="2743200" cy="365125"/>
          </a:xfrm>
          <a:noFill/>
        </p:spPr>
        <p:txBody>
          <a:bodyPr/>
          <a:lstStyle>
            <a:lvl1pPr>
              <a:defRPr sz="2000" b="1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fld id="{384D613D-443F-418A-B64F-052A5D804BC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3FD4F3B-442E-AD6F-7522-BDCBB127C2D9}"/>
              </a:ext>
            </a:extLst>
          </p:cNvPr>
          <p:cNvSpPr/>
          <p:nvPr userDrawn="1"/>
        </p:nvSpPr>
        <p:spPr>
          <a:xfrm>
            <a:off x="-12700" y="736220"/>
            <a:ext cx="12204700" cy="2183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E1BC5DAB-25B1-3473-8641-01BBE7D62A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81730"/>
            <a:ext cx="10705193" cy="3987205"/>
          </a:xfrm>
        </p:spPr>
        <p:txBody>
          <a:bodyPr anchor="t"/>
          <a:lstStyle>
            <a:lvl1pPr marL="514350" indent="-514350">
              <a:lnSpc>
                <a:spcPct val="200000"/>
              </a:lnSpc>
              <a:buClr>
                <a:srgbClr val="660066"/>
              </a:buClr>
              <a:buSzPct val="100000"/>
              <a:buFont typeface="Wingdings" panose="05000000000000000000" pitchFamily="2" charset="2"/>
              <a:buAutoNum type="circleNumWdWhitePlain"/>
              <a:defRPr/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6782449-EA6A-4792-8846-F7CCF45575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8" t="24421" r="20688" b="44031"/>
          <a:stretch/>
        </p:blipFill>
        <p:spPr>
          <a:xfrm>
            <a:off x="11134222" y="38551"/>
            <a:ext cx="818342" cy="617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09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per章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98826CC-6B7E-727B-AFF4-17D9CF1D0713}"/>
              </a:ext>
            </a:extLst>
          </p:cNvPr>
          <p:cNvSpPr/>
          <p:nvPr userDrawn="1"/>
        </p:nvSpPr>
        <p:spPr>
          <a:xfrm>
            <a:off x="0" y="1"/>
            <a:ext cx="12192000" cy="736219"/>
          </a:xfrm>
          <a:prstGeom prst="rect">
            <a:avLst/>
          </a:prstGeom>
          <a:solidFill>
            <a:srgbClr val="B48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TW" altLang="en-US" sz="320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86F458E-CCDF-1E43-061F-65AB84CB91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059" l="0" r="100000">
                        <a14:foregroundMark x1="4533" y1="22689" x2="5382" y2="30252"/>
                        <a14:foregroundMark x1="70538" y1="41597" x2="71105" y2="47899"/>
                      </a14:backgroundRemoval>
                    </a14:imgEffect>
                  </a14:imgLayer>
                </a14:imgProps>
              </a:ext>
            </a:extLst>
          </a:blip>
          <a:srcRect r="7790" b="5990"/>
          <a:stretch/>
        </p:blipFill>
        <p:spPr>
          <a:xfrm>
            <a:off x="95244" y="115018"/>
            <a:ext cx="752475" cy="512348"/>
          </a:xfrm>
          <a:prstGeom prst="rect">
            <a:avLst/>
          </a:prstGeom>
        </p:spPr>
      </p:pic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7B92C916-3466-013F-1B4B-9847063FBC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366" y="97974"/>
            <a:ext cx="9839325" cy="571571"/>
          </a:xfrm>
        </p:spPr>
        <p:txBody>
          <a:bodyPr anchor="ctr"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3200">
                <a:solidFill>
                  <a:schemeClr val="bg1"/>
                </a:solidFill>
              </a:defRPr>
            </a:lvl2pPr>
            <a:lvl3pPr marL="914400" indent="0">
              <a:buNone/>
              <a:defRPr sz="3200">
                <a:solidFill>
                  <a:schemeClr val="bg1"/>
                </a:solidFill>
              </a:defRPr>
            </a:lvl3pPr>
            <a:lvl4pPr marL="1371600" indent="0">
              <a:buNone/>
              <a:defRPr sz="3200">
                <a:solidFill>
                  <a:schemeClr val="bg1"/>
                </a:solidFill>
              </a:defRPr>
            </a:lvl4pPr>
            <a:lvl5pPr marL="1828800" indent="0">
              <a:buNone/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8" name="文字版面配置區 17">
            <a:extLst>
              <a:ext uri="{FF2B5EF4-FFF2-40B4-BE49-F238E27FC236}">
                <a16:creationId xmlns:a16="http://schemas.microsoft.com/office/drawing/2014/main" id="{A8E3CF21-424F-03F4-5746-47230A43F0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2006600"/>
            <a:ext cx="10079038" cy="1987550"/>
          </a:xfrm>
        </p:spPr>
        <p:txBody>
          <a:bodyPr anchor="ctr">
            <a:noAutofit/>
          </a:bodyPr>
          <a:lstStyle>
            <a:lvl1pPr marL="0" indent="0">
              <a:buNone/>
              <a:defRPr sz="4000"/>
            </a:lvl1pPr>
            <a:lvl2pPr marL="457200" indent="0">
              <a:buNone/>
              <a:defRPr sz="4000"/>
            </a:lvl2pPr>
            <a:lvl3pPr marL="914400" indent="0">
              <a:buNone/>
              <a:defRPr sz="4000"/>
            </a:lvl3pPr>
            <a:lvl4pPr marL="1371600" indent="0">
              <a:buNone/>
              <a:defRPr sz="4000"/>
            </a:lvl4pPr>
            <a:lvl5pPr marL="1828800" indent="0">
              <a:buNone/>
              <a:defRPr sz="40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文字版面配置區 19">
            <a:extLst>
              <a:ext uri="{FF2B5EF4-FFF2-40B4-BE49-F238E27FC236}">
                <a16:creationId xmlns:a16="http://schemas.microsoft.com/office/drawing/2014/main" id="{3AC728B5-63E9-6E7B-A126-44E27465BA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7719" y="4065337"/>
            <a:ext cx="10079038" cy="672367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1" name="文字版面配置區 19">
            <a:extLst>
              <a:ext uri="{FF2B5EF4-FFF2-40B4-BE49-F238E27FC236}">
                <a16:creationId xmlns:a16="http://schemas.microsoft.com/office/drawing/2014/main" id="{71EA4202-EC1F-5325-C896-BF618E9DDE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7719" y="4823712"/>
            <a:ext cx="10079038" cy="508000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0A96271-F130-B944-9CE1-72FE000AF9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DD1FC65-9D28-417A-92C4-26747E218D73}" type="datetime1">
              <a:rPr lang="zh-TW" altLang="en-US" smtClean="0"/>
              <a:t>2023/1/9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08920D9-31C3-CA13-1FE0-5F6D03217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5977000-2515-B961-C10B-17A91B2404F7}"/>
              </a:ext>
            </a:extLst>
          </p:cNvPr>
          <p:cNvSpPr/>
          <p:nvPr userDrawn="1"/>
        </p:nvSpPr>
        <p:spPr>
          <a:xfrm>
            <a:off x="0" y="6464957"/>
            <a:ext cx="12192000" cy="399585"/>
          </a:xfrm>
          <a:prstGeom prst="rect">
            <a:avLst/>
          </a:prstGeom>
          <a:solidFill>
            <a:srgbClr val="B48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0" name="投影片編號版面配置區 4">
            <a:extLst>
              <a:ext uri="{FF2B5EF4-FFF2-40B4-BE49-F238E27FC236}">
                <a16:creationId xmlns:a16="http://schemas.microsoft.com/office/drawing/2014/main" id="{F65031D2-83C7-C50A-60A7-63899AD8A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0193" y="6454324"/>
            <a:ext cx="2743200" cy="365125"/>
          </a:xfrm>
          <a:noFill/>
        </p:spPr>
        <p:txBody>
          <a:bodyPr/>
          <a:lstStyle>
            <a:lvl1pPr>
              <a:defRPr sz="2000" b="1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fld id="{384D613D-443F-418A-B64F-052A5D804BC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07B0144-D3F1-4214-5FD1-A930FBA8C56F}"/>
              </a:ext>
            </a:extLst>
          </p:cNvPr>
          <p:cNvSpPr/>
          <p:nvPr userDrawn="1"/>
        </p:nvSpPr>
        <p:spPr>
          <a:xfrm>
            <a:off x="-12700" y="736220"/>
            <a:ext cx="12204700" cy="2183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77C0DA76-42C7-453B-BCCE-B9733375DB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8" t="24421" r="20688" b="44031"/>
          <a:stretch/>
        </p:blipFill>
        <p:spPr>
          <a:xfrm>
            <a:off x="11134222" y="38551"/>
            <a:ext cx="818342" cy="617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8146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課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B2050D47-769D-76FC-D58D-FF5D6F53A6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4200" y="1511300"/>
            <a:ext cx="10958513" cy="2094049"/>
          </a:xfrm>
        </p:spPr>
        <p:txBody>
          <a:bodyPr anchor="ctr">
            <a:noAutofit/>
          </a:bodyPr>
          <a:lstStyle>
            <a:lvl1pPr marL="0" indent="0">
              <a:spcBef>
                <a:spcPts val="600"/>
              </a:spcBef>
              <a:buNone/>
              <a:defRPr sz="4000" b="1"/>
            </a:lvl1pPr>
            <a:lvl2pPr marL="457200" indent="0">
              <a:buNone/>
              <a:defRPr sz="5400"/>
            </a:lvl2pPr>
            <a:lvl3pPr marL="914400" indent="0">
              <a:buNone/>
              <a:defRPr sz="5400"/>
            </a:lvl3pPr>
            <a:lvl4pPr marL="1371600" indent="0">
              <a:buNone/>
              <a:defRPr sz="5400"/>
            </a:lvl4pPr>
            <a:lvl5pPr marL="1828800" indent="0">
              <a:buNone/>
              <a:defRPr sz="54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43124CE3-83DE-DCED-6D68-0E39A3C6B9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3803589"/>
            <a:ext cx="10958513" cy="2302105"/>
          </a:xfrm>
        </p:spPr>
        <p:txBody>
          <a:bodyPr anchor="ctr">
            <a:noAutofit/>
          </a:bodyPr>
          <a:lstStyle>
            <a:lvl1pPr marL="342900" indent="-342900"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977F2C2-C4AF-E698-59DF-982306E4FF47}"/>
              </a:ext>
            </a:extLst>
          </p:cNvPr>
          <p:cNvSpPr/>
          <p:nvPr userDrawn="1"/>
        </p:nvSpPr>
        <p:spPr>
          <a:xfrm>
            <a:off x="0" y="1"/>
            <a:ext cx="12192000" cy="736219"/>
          </a:xfrm>
          <a:prstGeom prst="rect">
            <a:avLst/>
          </a:prstGeom>
          <a:solidFill>
            <a:srgbClr val="B48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TW" altLang="en-US" sz="320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31B20F76-D459-9E8E-D05E-E3A7E3AC22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059" l="0" r="100000">
                        <a14:foregroundMark x1="4533" y1="22689" x2="5382" y2="30252"/>
                        <a14:foregroundMark x1="70538" y1="41597" x2="71105" y2="47899"/>
                      </a14:backgroundRemoval>
                    </a14:imgEffect>
                  </a14:imgLayer>
                </a14:imgProps>
              </a:ext>
            </a:extLst>
          </a:blip>
          <a:srcRect r="7790" b="5990"/>
          <a:stretch/>
        </p:blipFill>
        <p:spPr>
          <a:xfrm>
            <a:off x="95244" y="115018"/>
            <a:ext cx="752475" cy="512348"/>
          </a:xfrm>
          <a:prstGeom prst="rect">
            <a:avLst/>
          </a:prstGeom>
        </p:spPr>
      </p:pic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8AF3577-C64A-83AF-A8D5-054FB16C88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DD1FC65-9D28-417A-92C4-26747E218D73}" type="datetime1">
              <a:rPr lang="zh-TW" altLang="en-US" smtClean="0"/>
              <a:t>2023/1/9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4D629F1-60DB-8EF9-D8D5-24B97F34F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A453102-ACD4-7D7A-7F25-6C7CEF138156}"/>
              </a:ext>
            </a:extLst>
          </p:cNvPr>
          <p:cNvSpPr/>
          <p:nvPr userDrawn="1"/>
        </p:nvSpPr>
        <p:spPr>
          <a:xfrm>
            <a:off x="0" y="6464957"/>
            <a:ext cx="12192000" cy="399585"/>
          </a:xfrm>
          <a:prstGeom prst="rect">
            <a:avLst/>
          </a:prstGeom>
          <a:solidFill>
            <a:srgbClr val="B48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6D93D346-4326-6A76-7CD8-D12FC0093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0193" y="6454324"/>
            <a:ext cx="2743200" cy="365125"/>
          </a:xfrm>
          <a:noFill/>
        </p:spPr>
        <p:txBody>
          <a:bodyPr/>
          <a:lstStyle>
            <a:lvl1pPr>
              <a:defRPr sz="2000" b="1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fld id="{384D613D-443F-418A-B64F-052A5D804BC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87CE6C0-F836-756E-76AD-0687B6DB9AE1}"/>
              </a:ext>
            </a:extLst>
          </p:cNvPr>
          <p:cNvSpPr/>
          <p:nvPr userDrawn="1"/>
        </p:nvSpPr>
        <p:spPr>
          <a:xfrm>
            <a:off x="-12700" y="736220"/>
            <a:ext cx="12204700" cy="2183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B4A67C2-2C9D-44A1-921A-9272CDA461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8" t="24421" r="20688" b="44031"/>
          <a:stretch/>
        </p:blipFill>
        <p:spPr>
          <a:xfrm>
            <a:off x="11134222" y="38551"/>
            <a:ext cx="818342" cy="617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7591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_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字版面配置區 6">
            <a:extLst>
              <a:ext uri="{FF2B5EF4-FFF2-40B4-BE49-F238E27FC236}">
                <a16:creationId xmlns:a16="http://schemas.microsoft.com/office/drawing/2014/main" id="{D256C8B3-51A6-619A-7361-3658C2BC29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44" y="1059600"/>
            <a:ext cx="9839325" cy="571571"/>
          </a:xfrm>
        </p:spPr>
        <p:txBody>
          <a:bodyPr anchor="ctr">
            <a:noAutofit/>
          </a:bodyPr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2pPr marL="457200" indent="0">
              <a:buNone/>
              <a:defRPr sz="3200">
                <a:solidFill>
                  <a:schemeClr val="bg1"/>
                </a:solidFill>
              </a:defRPr>
            </a:lvl2pPr>
            <a:lvl3pPr marL="914400" indent="0">
              <a:buNone/>
              <a:defRPr sz="3200">
                <a:solidFill>
                  <a:schemeClr val="bg1"/>
                </a:solidFill>
              </a:defRPr>
            </a:lvl3pPr>
            <a:lvl4pPr marL="1371600" indent="0">
              <a:buNone/>
              <a:defRPr sz="3200">
                <a:solidFill>
                  <a:schemeClr val="bg1"/>
                </a:solidFill>
              </a:defRPr>
            </a:lvl4pPr>
            <a:lvl5pPr marL="1828800" indent="0">
              <a:buNone/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9967189-8C0D-3EC2-8E21-170DE3E43855}"/>
              </a:ext>
            </a:extLst>
          </p:cNvPr>
          <p:cNvSpPr/>
          <p:nvPr userDrawn="1"/>
        </p:nvSpPr>
        <p:spPr>
          <a:xfrm>
            <a:off x="0" y="1"/>
            <a:ext cx="12192000" cy="736219"/>
          </a:xfrm>
          <a:prstGeom prst="rect">
            <a:avLst/>
          </a:prstGeom>
          <a:solidFill>
            <a:srgbClr val="B48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TW" altLang="en-US" sz="320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E5B6DE15-330D-D1A3-73E9-820EFF57AC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059" l="0" r="100000">
                        <a14:foregroundMark x1="4533" y1="22689" x2="5382" y2="30252"/>
                        <a14:foregroundMark x1="70538" y1="41597" x2="71105" y2="47899"/>
                      </a14:backgroundRemoval>
                    </a14:imgEffect>
                  </a14:imgLayer>
                </a14:imgProps>
              </a:ext>
            </a:extLst>
          </a:blip>
          <a:srcRect r="7790" b="5990"/>
          <a:stretch/>
        </p:blipFill>
        <p:spPr>
          <a:xfrm>
            <a:off x="95244" y="115018"/>
            <a:ext cx="752475" cy="512348"/>
          </a:xfrm>
          <a:prstGeom prst="rect">
            <a:avLst/>
          </a:prstGeom>
        </p:spPr>
      </p:pic>
      <p:sp>
        <p:nvSpPr>
          <p:cNvPr id="39" name="文字版面配置區 6">
            <a:extLst>
              <a:ext uri="{FF2B5EF4-FFF2-40B4-BE49-F238E27FC236}">
                <a16:creationId xmlns:a16="http://schemas.microsoft.com/office/drawing/2014/main" id="{FFAF7F27-D941-D0B5-B2FE-C65EC7A547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366" y="97974"/>
            <a:ext cx="9839325" cy="571571"/>
          </a:xfrm>
        </p:spPr>
        <p:txBody>
          <a:bodyPr anchor="ctr"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3200">
                <a:solidFill>
                  <a:schemeClr val="bg1"/>
                </a:solidFill>
              </a:defRPr>
            </a:lvl2pPr>
            <a:lvl3pPr marL="914400" indent="0">
              <a:buNone/>
              <a:defRPr sz="3200">
                <a:solidFill>
                  <a:schemeClr val="bg1"/>
                </a:solidFill>
              </a:defRPr>
            </a:lvl3pPr>
            <a:lvl4pPr marL="1371600" indent="0">
              <a:buNone/>
              <a:defRPr sz="3200">
                <a:solidFill>
                  <a:schemeClr val="bg1"/>
                </a:solidFill>
              </a:defRPr>
            </a:lvl4pPr>
            <a:lvl5pPr marL="1828800" indent="0">
              <a:buNone/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843CBD7-47A9-00F2-6722-10965E5C8B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DD1FC65-9D28-417A-92C4-26747E218D73}" type="datetime1">
              <a:rPr lang="zh-TW" altLang="en-US" smtClean="0"/>
              <a:t>2023/1/9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F399498-EF20-9D6F-A8F9-BFDFB196C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974F54C-CD04-E12C-CEF7-E48C56372642}"/>
              </a:ext>
            </a:extLst>
          </p:cNvPr>
          <p:cNvSpPr/>
          <p:nvPr userDrawn="1"/>
        </p:nvSpPr>
        <p:spPr>
          <a:xfrm>
            <a:off x="0" y="6464957"/>
            <a:ext cx="12192000" cy="399585"/>
          </a:xfrm>
          <a:prstGeom prst="rect">
            <a:avLst/>
          </a:prstGeom>
          <a:solidFill>
            <a:srgbClr val="B48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E2CBC81F-EB3F-37CA-C33B-38689D7C5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0193" y="6454324"/>
            <a:ext cx="2743200" cy="365125"/>
          </a:xfrm>
          <a:noFill/>
        </p:spPr>
        <p:txBody>
          <a:bodyPr/>
          <a:lstStyle>
            <a:lvl1pPr>
              <a:defRPr sz="2000" b="1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fld id="{384D613D-443F-418A-B64F-052A5D804BC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71C3A2E-A5E0-E6EC-7842-1611E947C032}"/>
              </a:ext>
            </a:extLst>
          </p:cNvPr>
          <p:cNvSpPr/>
          <p:nvPr userDrawn="1"/>
        </p:nvSpPr>
        <p:spPr>
          <a:xfrm>
            <a:off x="-12700" y="736220"/>
            <a:ext cx="12204700" cy="2183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4BE9DDD-818E-46CD-A171-C3874DB23C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8" t="24421" r="20688" b="44031"/>
          <a:stretch/>
        </p:blipFill>
        <p:spPr>
          <a:xfrm>
            <a:off x="11134222" y="38551"/>
            <a:ext cx="818342" cy="617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4246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5852993C-5EFF-61B1-6A8F-48084EF4FEF2}"/>
              </a:ext>
            </a:extLst>
          </p:cNvPr>
          <p:cNvSpPr/>
          <p:nvPr userDrawn="1"/>
        </p:nvSpPr>
        <p:spPr>
          <a:xfrm>
            <a:off x="0" y="1"/>
            <a:ext cx="12192000" cy="736219"/>
          </a:xfrm>
          <a:prstGeom prst="rect">
            <a:avLst/>
          </a:prstGeom>
          <a:solidFill>
            <a:srgbClr val="B48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TW" altLang="en-US" sz="320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166B9C6B-9B7F-185F-F531-508CEF91AB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059" l="0" r="100000">
                        <a14:foregroundMark x1="4533" y1="22689" x2="5382" y2="30252"/>
                        <a14:foregroundMark x1="70538" y1="41597" x2="71105" y2="47899"/>
                      </a14:backgroundRemoval>
                    </a14:imgEffect>
                  </a14:imgLayer>
                </a14:imgProps>
              </a:ext>
            </a:extLst>
          </a:blip>
          <a:srcRect r="7790" b="5990"/>
          <a:stretch/>
        </p:blipFill>
        <p:spPr>
          <a:xfrm>
            <a:off x="95244" y="115018"/>
            <a:ext cx="752475" cy="512348"/>
          </a:xfrm>
          <a:prstGeom prst="rect">
            <a:avLst/>
          </a:prstGeom>
        </p:spPr>
      </p:pic>
      <p:sp>
        <p:nvSpPr>
          <p:cNvPr id="27" name="文字版面配置區 6">
            <a:extLst>
              <a:ext uri="{FF2B5EF4-FFF2-40B4-BE49-F238E27FC236}">
                <a16:creationId xmlns:a16="http://schemas.microsoft.com/office/drawing/2014/main" id="{63462D8F-A58A-AC79-CAC1-CE19FDCC02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366" y="97974"/>
            <a:ext cx="9839325" cy="571571"/>
          </a:xfrm>
        </p:spPr>
        <p:txBody>
          <a:bodyPr anchor="ctr"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3200">
                <a:solidFill>
                  <a:schemeClr val="bg1"/>
                </a:solidFill>
              </a:defRPr>
            </a:lvl2pPr>
            <a:lvl3pPr marL="914400" indent="0">
              <a:buNone/>
              <a:defRPr sz="3200">
                <a:solidFill>
                  <a:schemeClr val="bg1"/>
                </a:solidFill>
              </a:defRPr>
            </a:lvl3pPr>
            <a:lvl4pPr marL="1371600" indent="0">
              <a:buNone/>
              <a:defRPr sz="3200">
                <a:solidFill>
                  <a:schemeClr val="bg1"/>
                </a:solidFill>
              </a:defRPr>
            </a:lvl4pPr>
            <a:lvl5pPr marL="1828800" indent="0">
              <a:buNone/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日期版面配置區 2">
            <a:extLst>
              <a:ext uri="{FF2B5EF4-FFF2-40B4-BE49-F238E27FC236}">
                <a16:creationId xmlns:a16="http://schemas.microsoft.com/office/drawing/2014/main" id="{8B5AA72C-7955-F71C-3A36-DBE1D8B38E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DD1FC65-9D28-417A-92C4-26747E218D73}" type="datetime1">
              <a:rPr lang="zh-TW" altLang="en-US" smtClean="0"/>
              <a:t>2023/1/9</a:t>
            </a:fld>
            <a:endParaRPr lang="zh-TW" altLang="en-US"/>
          </a:p>
        </p:txBody>
      </p:sp>
      <p:sp>
        <p:nvSpPr>
          <p:cNvPr id="8" name="頁尾版面配置區 3">
            <a:extLst>
              <a:ext uri="{FF2B5EF4-FFF2-40B4-BE49-F238E27FC236}">
                <a16:creationId xmlns:a16="http://schemas.microsoft.com/office/drawing/2014/main" id="{7C2990D8-E467-16A1-1095-9869B0709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E06E7D4-20DB-56F7-2479-A5BCCCA1547C}"/>
              </a:ext>
            </a:extLst>
          </p:cNvPr>
          <p:cNvSpPr/>
          <p:nvPr userDrawn="1"/>
        </p:nvSpPr>
        <p:spPr>
          <a:xfrm>
            <a:off x="0" y="6464957"/>
            <a:ext cx="12192000" cy="399585"/>
          </a:xfrm>
          <a:prstGeom prst="rect">
            <a:avLst/>
          </a:prstGeom>
          <a:solidFill>
            <a:srgbClr val="B48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0" name="投影片編號版面配置區 4">
            <a:extLst>
              <a:ext uri="{FF2B5EF4-FFF2-40B4-BE49-F238E27FC236}">
                <a16:creationId xmlns:a16="http://schemas.microsoft.com/office/drawing/2014/main" id="{45E5D646-15A3-5E6F-F14B-F0C8A3E16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0193" y="6454324"/>
            <a:ext cx="2743200" cy="365125"/>
          </a:xfrm>
          <a:noFill/>
        </p:spPr>
        <p:txBody>
          <a:bodyPr/>
          <a:lstStyle>
            <a:lvl1pPr>
              <a:defRPr sz="2000" b="1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fld id="{384D613D-443F-418A-B64F-052A5D804BC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9015607-2FAC-38F9-BB88-CA4A4A7FB917}"/>
              </a:ext>
            </a:extLst>
          </p:cNvPr>
          <p:cNvSpPr/>
          <p:nvPr userDrawn="1"/>
        </p:nvSpPr>
        <p:spPr>
          <a:xfrm>
            <a:off x="-12700" y="736220"/>
            <a:ext cx="12204700" cy="2183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56CA925-A477-4F54-9EB3-09FE7AF86E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8" t="24421" r="20688" b="44031"/>
          <a:stretch/>
        </p:blipFill>
        <p:spPr>
          <a:xfrm>
            <a:off x="11134222" y="38551"/>
            <a:ext cx="818342" cy="617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1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章節_文字與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FB43CEC-131B-A206-B3FA-EF521D9D8EEA}"/>
              </a:ext>
            </a:extLst>
          </p:cNvPr>
          <p:cNvSpPr/>
          <p:nvPr userDrawn="1"/>
        </p:nvSpPr>
        <p:spPr>
          <a:xfrm>
            <a:off x="617204" y="1021289"/>
            <a:ext cx="10926189" cy="2407712"/>
          </a:xfrm>
          <a:prstGeom prst="rect">
            <a:avLst/>
          </a:prstGeom>
          <a:solidFill>
            <a:srgbClr val="DCD6F7">
              <a:alpha val="1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852993C-5EFF-61B1-6A8F-48084EF4FEF2}"/>
              </a:ext>
            </a:extLst>
          </p:cNvPr>
          <p:cNvSpPr/>
          <p:nvPr userDrawn="1"/>
        </p:nvSpPr>
        <p:spPr>
          <a:xfrm>
            <a:off x="0" y="1"/>
            <a:ext cx="12192000" cy="736219"/>
          </a:xfrm>
          <a:prstGeom prst="rect">
            <a:avLst/>
          </a:prstGeom>
          <a:solidFill>
            <a:srgbClr val="B48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TW" altLang="en-US" sz="320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166B9C6B-9B7F-185F-F531-508CEF91AB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059" l="0" r="100000">
                        <a14:foregroundMark x1="4533" y1="22689" x2="5382" y2="30252"/>
                        <a14:foregroundMark x1="70538" y1="41597" x2="71105" y2="47899"/>
                      </a14:backgroundRemoval>
                    </a14:imgEffect>
                  </a14:imgLayer>
                </a14:imgProps>
              </a:ext>
            </a:extLst>
          </a:blip>
          <a:srcRect r="7790" b="5990"/>
          <a:stretch/>
        </p:blipFill>
        <p:spPr>
          <a:xfrm>
            <a:off x="95244" y="115018"/>
            <a:ext cx="752475" cy="512348"/>
          </a:xfrm>
          <a:prstGeom prst="rect">
            <a:avLst/>
          </a:prstGeom>
        </p:spPr>
      </p:pic>
      <p:sp>
        <p:nvSpPr>
          <p:cNvPr id="27" name="文字版面配置區 6">
            <a:extLst>
              <a:ext uri="{FF2B5EF4-FFF2-40B4-BE49-F238E27FC236}">
                <a16:creationId xmlns:a16="http://schemas.microsoft.com/office/drawing/2014/main" id="{63462D8F-A58A-AC79-CAC1-CE19FDCC02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366" y="97974"/>
            <a:ext cx="9839325" cy="571571"/>
          </a:xfrm>
        </p:spPr>
        <p:txBody>
          <a:bodyPr anchor="ctr"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3200">
                <a:solidFill>
                  <a:schemeClr val="bg1"/>
                </a:solidFill>
              </a:defRPr>
            </a:lvl2pPr>
            <a:lvl3pPr marL="914400" indent="0">
              <a:buNone/>
              <a:defRPr sz="3200">
                <a:solidFill>
                  <a:schemeClr val="bg1"/>
                </a:solidFill>
              </a:defRPr>
            </a:lvl3pPr>
            <a:lvl4pPr marL="1371600" indent="0">
              <a:buNone/>
              <a:defRPr sz="3200">
                <a:solidFill>
                  <a:schemeClr val="bg1"/>
                </a:solidFill>
              </a:defRPr>
            </a:lvl4pPr>
            <a:lvl5pPr marL="1828800" indent="0">
              <a:buNone/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文字版面配置區 6">
            <a:extLst>
              <a:ext uri="{FF2B5EF4-FFF2-40B4-BE49-F238E27FC236}">
                <a16:creationId xmlns:a16="http://schemas.microsoft.com/office/drawing/2014/main" id="{DC984B4D-F3D9-A791-0A4E-877BD6AD28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8606" y="1186913"/>
            <a:ext cx="10926189" cy="2190307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3200">
                <a:solidFill>
                  <a:schemeClr val="bg1"/>
                </a:solidFill>
              </a:defRPr>
            </a:lvl2pPr>
            <a:lvl3pPr marL="914400" indent="0">
              <a:buNone/>
              <a:defRPr sz="3200">
                <a:solidFill>
                  <a:schemeClr val="bg1"/>
                </a:solidFill>
              </a:defRPr>
            </a:lvl3pPr>
            <a:lvl4pPr marL="1371600" indent="0">
              <a:buNone/>
              <a:defRPr sz="3200">
                <a:solidFill>
                  <a:schemeClr val="bg1"/>
                </a:solidFill>
              </a:defRPr>
            </a:lvl4pPr>
            <a:lvl5pPr marL="1828800" indent="0">
              <a:buNone/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日期版面配置區 2">
            <a:extLst>
              <a:ext uri="{FF2B5EF4-FFF2-40B4-BE49-F238E27FC236}">
                <a16:creationId xmlns:a16="http://schemas.microsoft.com/office/drawing/2014/main" id="{53DCE3BB-CC9B-C852-232F-B95901D395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DD1FC65-9D28-417A-92C4-26747E218D73}" type="datetime1">
              <a:rPr lang="zh-TW" altLang="en-US" smtClean="0"/>
              <a:t>2023/1/9</a:t>
            </a:fld>
            <a:endParaRPr lang="zh-TW" altLang="en-US"/>
          </a:p>
        </p:txBody>
      </p:sp>
      <p:sp>
        <p:nvSpPr>
          <p:cNvPr id="10" name="頁尾版面配置區 3">
            <a:extLst>
              <a:ext uri="{FF2B5EF4-FFF2-40B4-BE49-F238E27FC236}">
                <a16:creationId xmlns:a16="http://schemas.microsoft.com/office/drawing/2014/main" id="{388614CB-E74C-808A-CF14-50A374867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2ECA927-5D2B-8A09-AB3E-8CEDBBE16A3C}"/>
              </a:ext>
            </a:extLst>
          </p:cNvPr>
          <p:cNvSpPr/>
          <p:nvPr userDrawn="1"/>
        </p:nvSpPr>
        <p:spPr>
          <a:xfrm>
            <a:off x="0" y="6464957"/>
            <a:ext cx="12192000" cy="399585"/>
          </a:xfrm>
          <a:prstGeom prst="rect">
            <a:avLst/>
          </a:prstGeom>
          <a:solidFill>
            <a:srgbClr val="B48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2" name="投影片編號版面配置區 4">
            <a:extLst>
              <a:ext uri="{FF2B5EF4-FFF2-40B4-BE49-F238E27FC236}">
                <a16:creationId xmlns:a16="http://schemas.microsoft.com/office/drawing/2014/main" id="{C985A977-B66C-0E1C-67EF-1C2B6C3B9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0193" y="6454324"/>
            <a:ext cx="2743200" cy="365125"/>
          </a:xfrm>
          <a:noFill/>
        </p:spPr>
        <p:txBody>
          <a:bodyPr/>
          <a:lstStyle>
            <a:lvl1pPr>
              <a:defRPr sz="2000" b="1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fld id="{384D613D-443F-418A-B64F-052A5D804BC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1BE4F9D-9E7B-D613-912E-BDD8F656FEFB}"/>
              </a:ext>
            </a:extLst>
          </p:cNvPr>
          <p:cNvSpPr/>
          <p:nvPr userDrawn="1"/>
        </p:nvSpPr>
        <p:spPr>
          <a:xfrm>
            <a:off x="-12700" y="736220"/>
            <a:ext cx="12204700" cy="2183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1C8F633F-E91B-4CED-A2C1-4BFD759638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8" t="24421" r="20688" b="44031"/>
          <a:stretch/>
        </p:blipFill>
        <p:spPr>
          <a:xfrm>
            <a:off x="11134222" y="38551"/>
            <a:ext cx="818342" cy="617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5199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9267B98-1AAC-6342-FDAB-03DB7C4B6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7CA52-60D5-4F23-BBA1-A9C3423F2001}" type="datetime1">
              <a:rPr lang="zh-TW" altLang="en-US" smtClean="0"/>
              <a:t>2023/1/9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501A0A7-6BF9-E369-F587-FF6647596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8A4E3A83-80CC-DD22-A7F2-06E48D3321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69" y="1535113"/>
            <a:ext cx="11639228" cy="20447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 b="1">
                <a:solidFill>
                  <a:schemeClr val="tx1"/>
                </a:solidFill>
              </a:defRPr>
            </a:lvl1pPr>
            <a:lvl2pPr marL="457200" indent="0">
              <a:buNone/>
              <a:defRPr sz="4000"/>
            </a:lvl2pPr>
            <a:lvl3pPr marL="914400" indent="0">
              <a:buNone/>
              <a:defRPr sz="4000"/>
            </a:lvl3pPr>
            <a:lvl4pPr marL="1371600" indent="0">
              <a:buNone/>
              <a:defRPr sz="4000"/>
            </a:lvl4pPr>
            <a:lvl5pPr marL="1828800" indent="0">
              <a:buNone/>
              <a:defRPr sz="40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" name="投影片編號版面配置區 4">
            <a:extLst>
              <a:ext uri="{FF2B5EF4-FFF2-40B4-BE49-F238E27FC236}">
                <a16:creationId xmlns:a16="http://schemas.microsoft.com/office/drawing/2014/main" id="{CC2591AC-2FDC-945F-E2C4-D6F619F95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0193" y="6454324"/>
            <a:ext cx="2743200" cy="365125"/>
          </a:xfrm>
          <a:noFill/>
        </p:spPr>
        <p:txBody>
          <a:bodyPr/>
          <a:lstStyle>
            <a:lvl1pPr>
              <a:defRPr sz="2000" b="1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fld id="{384D613D-443F-418A-B64F-052A5D804BC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4C79425-1E82-52AC-7479-B30DE6CD1A5A}"/>
              </a:ext>
            </a:extLst>
          </p:cNvPr>
          <p:cNvSpPr/>
          <p:nvPr userDrawn="1"/>
        </p:nvSpPr>
        <p:spPr>
          <a:xfrm>
            <a:off x="0" y="4328160"/>
            <a:ext cx="12192000" cy="2529840"/>
          </a:xfrm>
          <a:prstGeom prst="rect">
            <a:avLst/>
          </a:prstGeom>
          <a:solidFill>
            <a:srgbClr val="B48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3B4FC0C-9A12-485C-A7BD-BED1FC27B1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8" t="24421" r="20688" b="44031"/>
          <a:stretch/>
        </p:blipFill>
        <p:spPr>
          <a:xfrm>
            <a:off x="9509759" y="4867447"/>
            <a:ext cx="2098307" cy="15827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0803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B3AF251-4032-8F89-660D-4B5228FDD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7B6AD-88FE-4C0D-8B43-5F12829516C0}" type="datetime1">
              <a:rPr lang="zh-TW" altLang="en-US" smtClean="0"/>
              <a:t>2023/1/9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C6797D3-9B2B-9EA8-E32E-2375D8046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C3EAC1-E1DA-BCFF-A0AC-3FCFD24DB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D613D-443F-418A-B64F-052A5D804B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2953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761E2CD-5201-5C3E-4713-D8ACE3836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3189"/>
            <a:ext cx="10515600" cy="887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4408A33-9842-21BF-610E-BE88ECA61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D7CE28-A283-26D3-643E-F45D3C8D6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8DD1FC65-9D28-417A-92C4-26747E218D73}" type="datetime1">
              <a:rPr lang="zh-TW" altLang="en-US" smtClean="0"/>
              <a:t>2023/1/9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96B523E-14D7-5CBE-AA48-2364C0CFE2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314C222-7C4E-1CE5-512A-3870532296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 baseline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384D613D-443F-418A-B64F-052A5D804BC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5023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13" r:id="rId2"/>
    <p:sldLayoutId id="2147483715" r:id="rId3"/>
    <p:sldLayoutId id="2147483716" r:id="rId4"/>
    <p:sldLayoutId id="2147483649" r:id="rId5"/>
    <p:sldLayoutId id="2147483718" r:id="rId6"/>
    <p:sldLayoutId id="2147483717" r:id="rId7"/>
    <p:sldLayoutId id="2147483712" r:id="rId8"/>
    <p:sldLayoutId id="2147483655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bg2">
              <a:lumMod val="25000"/>
            </a:schemeClr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bg2">
              <a:lumMod val="25000"/>
            </a:schemeClr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bg2">
              <a:lumMod val="25000"/>
            </a:schemeClr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bg2">
              <a:lumMod val="25000"/>
            </a:schemeClr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bg2">
              <a:lumMod val="25000"/>
            </a:schemeClr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bg2">
              <a:lumMod val="25000"/>
            </a:schemeClr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drive.google.com/file/d/1qM-l2DreHI8QMEEraQ0kYHX6j2QPVRU_/view?usp=sharing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drive.google.com/file/d/1qM-l2DreHI8QMEEraQ0kYHX6j2QPVRU_/view?usp=sharing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9A45FE9B-D9DD-01DA-7DB2-DFCD7831B94C}"/>
              </a:ext>
            </a:extLst>
          </p:cNvPr>
          <p:cNvSpPr txBox="1"/>
          <p:nvPr/>
        </p:nvSpPr>
        <p:spPr>
          <a:xfrm>
            <a:off x="2914984" y="1909011"/>
            <a:ext cx="803107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800">
                <a:latin typeface="Times New Roman" panose="02020603050405020304" pitchFamily="18" charset="0"/>
                <a:ea typeface="標楷體" panose="03000509000000000000" pitchFamily="65" charset="-120"/>
              </a:rPr>
              <a:t>以</a:t>
            </a:r>
            <a:r>
              <a:rPr lang="en-US" altLang="zh-TW" sz="3800">
                <a:latin typeface="Times New Roman" panose="02020603050405020304" pitchFamily="18" charset="0"/>
                <a:ea typeface="標楷體" panose="03000509000000000000" pitchFamily="65" charset="-120"/>
              </a:rPr>
              <a:t>Transformer</a:t>
            </a:r>
            <a:r>
              <a:rPr lang="zh-TW" altLang="en-US" sz="3800">
                <a:latin typeface="Times New Roman" panose="02020603050405020304" pitchFamily="18" charset="0"/>
                <a:ea typeface="標楷體" panose="03000509000000000000" pitchFamily="65" charset="-120"/>
              </a:rPr>
              <a:t> 檢測葡萄病害</a:t>
            </a:r>
            <a:endParaRPr lang="zh-TW" altLang="en-US" sz="38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8" name="流程圖: 結束點 7">
            <a:extLst>
              <a:ext uri="{FF2B5EF4-FFF2-40B4-BE49-F238E27FC236}">
                <a16:creationId xmlns:a16="http://schemas.microsoft.com/office/drawing/2014/main" id="{54A4B2FB-2715-EE17-29E8-0167BDA180A4}"/>
              </a:ext>
            </a:extLst>
          </p:cNvPr>
          <p:cNvSpPr/>
          <p:nvPr/>
        </p:nvSpPr>
        <p:spPr>
          <a:xfrm>
            <a:off x="5997073" y="2921002"/>
            <a:ext cx="1866900" cy="482598"/>
          </a:xfrm>
          <a:prstGeom prst="flowChartTerminator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AIoT 8926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47FBDB7-015C-77D7-B5E6-EF901703A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20" y="1822169"/>
            <a:ext cx="1340132" cy="134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992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A6D324B-A147-DEE2-57DD-613584DF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0193" y="6454324"/>
            <a:ext cx="2743200" cy="365125"/>
          </a:xfrm>
        </p:spPr>
        <p:txBody>
          <a:bodyPr/>
          <a:lstStyle/>
          <a:p>
            <a:fld id="{384D613D-443F-418A-B64F-052A5D804BC7}" type="slidenum">
              <a:rPr lang="zh-TW" altLang="en-US" smtClean="0"/>
              <a:pPr/>
              <a:t>9</a:t>
            </a:fld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27EC3DE-84C4-BA53-1276-2D0A5686B3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/>
              <a:t>課程二：</a:t>
            </a:r>
            <a:endParaRPr lang="en-US" altLang="zh-TW"/>
          </a:p>
          <a:p>
            <a:r>
              <a:rPr lang="zh-TW" altLang="en-US"/>
              <a:t>葡萄檢測所遇難點與分級標準制定</a:t>
            </a:r>
            <a:endParaRPr lang="en-US" altLang="zh-TW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4F764AD6-6EF4-3936-7E0E-4E8A39B893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buSzPct val="125000"/>
            </a:pPr>
            <a:r>
              <a:rPr lang="zh-TW" altLang="en-US"/>
              <a:t>學習資料標註技巧以及如何利用問題導向式思考 </a:t>
            </a:r>
            <a:r>
              <a:rPr lang="en-US" altLang="zh-TW"/>
              <a:t>AI </a:t>
            </a:r>
            <a:r>
              <a:rPr lang="zh-TW" altLang="en-US"/>
              <a:t>解決方案</a:t>
            </a:r>
            <a:endParaRPr lang="en-US" altLang="zh-TW"/>
          </a:p>
          <a:p>
            <a:pPr marL="800100" lvl="1" indent="-342900">
              <a:buSzPct val="50000"/>
              <a:buFont typeface="Wingdings" panose="05000000000000000000" pitchFamily="2" charset="2"/>
              <a:buChar char="u"/>
            </a:pPr>
            <a:r>
              <a:rPr lang="zh-TW" altLang="en-US"/>
              <a:t>針對「苦腐病」與「晚腐病」進行檢測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2645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2A9C0D6-9F32-B822-0E25-109ED012E0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/>
              <a:t>正常葡萄與病徵葡萄差異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27641B9-B143-A1A0-728E-8FBF70D5E5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/>
              <a:t>課程二：</a:t>
            </a:r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</a:rPr>
              <a:t>葡萄分級標準制定與</a:t>
            </a:r>
            <a:r>
              <a:rPr lang="zh-TW" altLang="en-US"/>
              <a:t>檢測所遇難點</a:t>
            </a:r>
            <a:endParaRPr lang="zh-TW" altLang="en-US" sz="280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506C2CE-F148-4901-5710-F7A40567F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D613D-443F-418A-B64F-052A5D804BC7}" type="slidenum">
              <a:rPr lang="zh-TW" altLang="en-US" smtClean="0"/>
              <a:pPr/>
              <a:t>10</a:t>
            </a:fld>
            <a:endParaRPr lang="zh-TW" altLang="en-US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300BE404-8D7F-294C-A976-8EA87C8235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42" b="5696"/>
          <a:stretch/>
        </p:blipFill>
        <p:spPr>
          <a:xfrm>
            <a:off x="6347552" y="2051933"/>
            <a:ext cx="2253014" cy="3981628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3AF34186-0C77-BD57-B16D-BDB310534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62" r="8482"/>
          <a:stretch/>
        </p:blipFill>
        <p:spPr>
          <a:xfrm>
            <a:off x="551194" y="2051933"/>
            <a:ext cx="2253014" cy="3981628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8359EBAD-269C-7328-678F-5844519BB01B}"/>
              </a:ext>
            </a:extLst>
          </p:cNvPr>
          <p:cNvSpPr txBox="1"/>
          <p:nvPr/>
        </p:nvSpPr>
        <p:spPr>
          <a:xfrm>
            <a:off x="2946267" y="2741942"/>
            <a:ext cx="3259226" cy="260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/>
              <a:t>正常葡萄：</a:t>
            </a:r>
            <a:endParaRPr lang="en-US" altLang="zh-TW" sz="280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/>
              <a:t>果皮無蟲咬</a:t>
            </a:r>
            <a:r>
              <a:rPr lang="en-US" altLang="zh-TW" sz="2800"/>
              <a:t>/</a:t>
            </a:r>
            <a:r>
              <a:rPr lang="zh-TW" altLang="en-US" sz="2800"/>
              <a:t>孢子</a:t>
            </a:r>
            <a:endParaRPr lang="en-US" altLang="zh-TW" sz="280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/>
              <a:t>果實飽滿</a:t>
            </a:r>
            <a:endParaRPr lang="en-US" altLang="zh-TW" sz="280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/>
              <a:t>外觀無明顯瑕疵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BFDC389-E803-3B1D-7ADC-029B906D4F36}"/>
              </a:ext>
            </a:extLst>
          </p:cNvPr>
          <p:cNvSpPr txBox="1"/>
          <p:nvPr/>
        </p:nvSpPr>
        <p:spPr>
          <a:xfrm>
            <a:off x="8742626" y="2741942"/>
            <a:ext cx="2800767" cy="260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/>
              <a:t>病徵葡萄：</a:t>
            </a:r>
            <a:endParaRPr lang="en-US" altLang="zh-TW" sz="280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/>
              <a:t>果皮含有孢子</a:t>
            </a:r>
            <a:endParaRPr lang="en-US" altLang="zh-TW" sz="280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/>
              <a:t>果實乾枯</a:t>
            </a:r>
            <a:endParaRPr lang="en-US" altLang="zh-TW" sz="280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/>
              <a:t>果實腐爛</a:t>
            </a:r>
          </a:p>
        </p:txBody>
      </p:sp>
    </p:spTree>
    <p:extLst>
      <p:ext uri="{BB962C8B-B14F-4D97-AF65-F5344CB8AC3E}">
        <p14:creationId xmlns:p14="http://schemas.microsoft.com/office/powerpoint/2010/main" val="2686765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2A9C0D6-9F32-B822-0E25-109ED012E0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/>
              <a:t>葡萄分級難點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27641B9-B143-A1A0-728E-8FBF70D5E5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/>
              <a:t>課程二：</a:t>
            </a:r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</a:rPr>
              <a:t>葡萄分級標準制定與</a:t>
            </a:r>
            <a:r>
              <a:rPr lang="zh-TW" altLang="en-US"/>
              <a:t>檢測所遇難點</a:t>
            </a:r>
            <a:endParaRPr lang="zh-TW" altLang="en-US" sz="280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506C2CE-F148-4901-5710-F7A40567F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D613D-443F-418A-B64F-052A5D804BC7}" type="slidenum">
              <a:rPr lang="zh-TW" altLang="en-US" smtClean="0"/>
              <a:pPr/>
              <a:t>11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4290255-0DED-4648-CA22-4ED4E9A0E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987"/>
          <a:stretch/>
        </p:blipFill>
        <p:spPr>
          <a:xfrm>
            <a:off x="827331" y="1743097"/>
            <a:ext cx="7352349" cy="233574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D8DA288-0CD1-6868-4FE1-9599978020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013"/>
          <a:stretch/>
        </p:blipFill>
        <p:spPr>
          <a:xfrm>
            <a:off x="827331" y="4078841"/>
            <a:ext cx="7352349" cy="224301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D2331DF-8176-2608-E390-55B5E305A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193" y="2382525"/>
            <a:ext cx="2773920" cy="94496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03B7B33-88E1-EF6F-0872-43F3D80FE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0193" y="4727865"/>
            <a:ext cx="2773920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86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2A9C0D6-9F32-B822-0E25-109ED012E0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/>
              <a:t>檢測</a:t>
            </a:r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</a:rPr>
              <a:t>標準制定</a:t>
            </a:r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27641B9-B143-A1A0-728E-8FBF70D5E5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/>
              <a:t>課程二：</a:t>
            </a:r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</a:rPr>
              <a:t>葡萄分級標準制定與</a:t>
            </a:r>
            <a:r>
              <a:rPr lang="zh-TW" altLang="en-US"/>
              <a:t>檢測所遇難點</a:t>
            </a:r>
            <a:endParaRPr lang="zh-TW" altLang="en-US" sz="280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506C2CE-F148-4901-5710-F7A40567F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D613D-443F-418A-B64F-052A5D804BC7}" type="slidenum">
              <a:rPr lang="zh-TW" altLang="en-US" smtClean="0"/>
              <a:pPr/>
              <a:t>12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59912FA-4E25-5504-8B0E-CC1F81ECF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84" y="2149416"/>
            <a:ext cx="10560709" cy="364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04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5A1DE0-683D-00A0-21C4-B81CED978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0193" y="6454324"/>
            <a:ext cx="2743200" cy="365125"/>
          </a:xfrm>
        </p:spPr>
        <p:txBody>
          <a:bodyPr/>
          <a:lstStyle/>
          <a:p>
            <a:fld id="{384D613D-443F-418A-B64F-052A5D804BC7}" type="slidenum">
              <a:rPr lang="zh-TW" altLang="en-US" smtClean="0"/>
              <a:pPr/>
              <a:t>13</a:t>
            </a:fld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C1FC9C8-C0F4-3E48-6BCF-1A0C0525AC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/>
              <a:t>課程三：</a:t>
            </a:r>
            <a:br>
              <a:rPr lang="en-US" altLang="zh-TW"/>
            </a:br>
            <a:r>
              <a:rPr lang="zh-TW" altLang="en-US" sz="4000">
                <a:latin typeface="Times New Roman" panose="02020603050405020304" pitchFamily="18" charset="0"/>
                <a:ea typeface="標楷體" panose="03000509000000000000" pitchFamily="65" charset="-120"/>
              </a:rPr>
              <a:t>利用 </a:t>
            </a:r>
            <a:r>
              <a:rPr lang="en-US" altLang="zh-TW" sz="4000">
                <a:latin typeface="Times New Roman" panose="02020603050405020304" pitchFamily="18" charset="0"/>
                <a:ea typeface="標楷體" panose="03000509000000000000" pitchFamily="65" charset="-120"/>
              </a:rPr>
              <a:t>Transformer </a:t>
            </a:r>
            <a:r>
              <a:rPr lang="zh-TW" altLang="en-US" sz="4000">
                <a:latin typeface="Times New Roman" panose="02020603050405020304" pitchFamily="18" charset="0"/>
                <a:ea typeface="標楷體" panose="03000509000000000000" pitchFamily="65" charset="-120"/>
              </a:rPr>
              <a:t>檢測葡萄病害</a:t>
            </a:r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882CB8B-D42D-64E1-D26D-AD57E225F7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/>
              <a:t>使用 </a:t>
            </a:r>
            <a:r>
              <a:rPr lang="en-US" altLang="zh-TW"/>
              <a:t>Transformer </a:t>
            </a:r>
            <a:r>
              <a:rPr lang="zh-TW" altLang="en-US"/>
              <a:t>進行 </a:t>
            </a:r>
            <a:r>
              <a:rPr lang="en-US" altLang="zh-TW"/>
              <a:t>Object Detection </a:t>
            </a:r>
            <a:r>
              <a:rPr lang="zh-TW" altLang="en-US"/>
              <a:t>以及 </a:t>
            </a:r>
            <a:r>
              <a:rPr lang="en-US" altLang="zh-TW"/>
              <a:t>Anomaly Detection</a:t>
            </a:r>
          </a:p>
          <a:p>
            <a:r>
              <a:rPr lang="zh-TW" altLang="en-US"/>
              <a:t>使用 </a:t>
            </a:r>
            <a:r>
              <a:rPr lang="en-US" altLang="zh-TW"/>
              <a:t>MAE </a:t>
            </a:r>
            <a:r>
              <a:rPr lang="zh-TW" altLang="en-US"/>
              <a:t>初始化權重</a:t>
            </a:r>
            <a:endParaRPr lang="en-US" altLang="zh-TW"/>
          </a:p>
          <a:p>
            <a:r>
              <a:rPr lang="zh-TW" altLang="en-US"/>
              <a:t>檢測葡萄病害以及分析嚴重程度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26209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F645318C-A748-901F-3040-7C0A886860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/>
              <a:t>如何識別正常果實與病徵果實？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5A4E4DA-23F0-8461-A7B6-308D8257F9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/>
              <a:t>課程三：利用 </a:t>
            </a:r>
            <a:r>
              <a:rPr lang="en-US" altLang="zh-TW"/>
              <a:t>Transformer </a:t>
            </a:r>
            <a:r>
              <a:rPr lang="zh-TW" altLang="en-US"/>
              <a:t>檢測葡萄病害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3AD235-61D5-FE7A-EC79-C28983C18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D613D-443F-418A-B64F-052A5D804BC7}" type="slidenum">
              <a:rPr lang="zh-TW" altLang="en-US" smtClean="0"/>
              <a:pPr/>
              <a:t>14</a:t>
            </a:fld>
            <a:endParaRPr lang="zh-TW" altLang="en-US"/>
          </a:p>
        </p:txBody>
      </p:sp>
      <p:sp>
        <p:nvSpPr>
          <p:cNvPr id="168" name="文字方塊 167">
            <a:extLst>
              <a:ext uri="{FF2B5EF4-FFF2-40B4-BE49-F238E27FC236}">
                <a16:creationId xmlns:a16="http://schemas.microsoft.com/office/drawing/2014/main" id="{D6B733C0-EA57-8CAE-53C0-C654EA8B0EBB}"/>
              </a:ext>
            </a:extLst>
          </p:cNvPr>
          <p:cNvSpPr txBox="1"/>
          <p:nvPr/>
        </p:nvSpPr>
        <p:spPr>
          <a:xfrm>
            <a:off x="657254" y="1695150"/>
            <a:ext cx="2002100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zh-TW" b="1">
                <a:solidFill>
                  <a:srgbClr val="660066"/>
                </a:solidFill>
              </a:rPr>
              <a:t>Object Detection </a:t>
            </a:r>
            <a:endParaRPr lang="zh-TW" altLang="en-US" b="1">
              <a:solidFill>
                <a:srgbClr val="660066"/>
              </a:solidFill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4FA20D1A-5BC6-72F7-0258-C7FD26C05FC0}"/>
              </a:ext>
            </a:extLst>
          </p:cNvPr>
          <p:cNvSpPr/>
          <p:nvPr/>
        </p:nvSpPr>
        <p:spPr>
          <a:xfrm>
            <a:off x="613001" y="2395754"/>
            <a:ext cx="2240375" cy="720000"/>
          </a:xfrm>
          <a:prstGeom prst="roundRect">
            <a:avLst/>
          </a:prstGeom>
          <a:solidFill>
            <a:srgbClr val="C290C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/>
              <a:t>Import package / Define Funtion</a:t>
            </a:r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3C0BFFC0-D3CA-FBE0-0D57-0279430CCB7F}"/>
              </a:ext>
            </a:extLst>
          </p:cNvPr>
          <p:cNvCxnSpPr>
            <a:cxnSpLocks/>
          </p:cNvCxnSpPr>
          <p:nvPr/>
        </p:nvCxnSpPr>
        <p:spPr>
          <a:xfrm rot="16200000">
            <a:off x="3316940" y="2572511"/>
            <a:ext cx="0" cy="366486"/>
          </a:xfrm>
          <a:prstGeom prst="straightConnector1">
            <a:avLst/>
          </a:prstGeom>
          <a:ln w="38100">
            <a:solidFill>
              <a:srgbClr val="66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CCD430B-A60F-9B34-EC59-0B885526428D}"/>
              </a:ext>
            </a:extLst>
          </p:cNvPr>
          <p:cNvSpPr/>
          <p:nvPr/>
        </p:nvSpPr>
        <p:spPr>
          <a:xfrm>
            <a:off x="6778869" y="2385691"/>
            <a:ext cx="2548160" cy="720000"/>
          </a:xfrm>
          <a:prstGeom prst="roundRect">
            <a:avLst/>
          </a:prstGeom>
          <a:solidFill>
            <a:srgbClr val="C290C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/>
              <a:t>Upload Image / </a:t>
            </a:r>
          </a:p>
          <a:p>
            <a:pPr algn="ctr"/>
            <a:r>
              <a:rPr lang="en-US" altLang="zh-TW"/>
              <a:t>Image Preprocessing</a:t>
            </a:r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6FA3A135-F228-CF85-669B-FE84F30E68EE}"/>
              </a:ext>
            </a:extLst>
          </p:cNvPr>
          <p:cNvSpPr/>
          <p:nvPr/>
        </p:nvSpPr>
        <p:spPr>
          <a:xfrm>
            <a:off x="3780504" y="2395754"/>
            <a:ext cx="2124000" cy="720000"/>
          </a:xfrm>
          <a:prstGeom prst="roundRect">
            <a:avLst/>
          </a:prstGeom>
          <a:solidFill>
            <a:srgbClr val="C290C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/>
              <a:t>Download  Weight</a:t>
            </a:r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F304CA77-BB62-B820-C7F9-89D517A0F045}"/>
              </a:ext>
            </a:extLst>
          </p:cNvPr>
          <p:cNvSpPr/>
          <p:nvPr/>
        </p:nvSpPr>
        <p:spPr>
          <a:xfrm>
            <a:off x="1159981" y="3449982"/>
            <a:ext cx="2548160" cy="719999"/>
          </a:xfrm>
          <a:prstGeom prst="roundRect">
            <a:avLst/>
          </a:prstGeom>
          <a:solidFill>
            <a:srgbClr val="C290C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/>
              <a:t>Setting Model Parameter</a:t>
            </a:r>
            <a:endParaRPr lang="zh-TW" altLang="en-US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041F737F-9729-5B5B-4D77-22596AB142F0}"/>
              </a:ext>
            </a:extLst>
          </p:cNvPr>
          <p:cNvSpPr/>
          <p:nvPr/>
        </p:nvSpPr>
        <p:spPr>
          <a:xfrm>
            <a:off x="4562281" y="3449981"/>
            <a:ext cx="1412132" cy="720000"/>
          </a:xfrm>
          <a:prstGeom prst="roundRect">
            <a:avLst/>
          </a:prstGeom>
          <a:solidFill>
            <a:srgbClr val="C290C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/>
              <a:t>Inference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3E1CB734-33D8-E643-AB66-A919548A9A74}"/>
              </a:ext>
            </a:extLst>
          </p:cNvPr>
          <p:cNvSpPr/>
          <p:nvPr/>
        </p:nvSpPr>
        <p:spPr>
          <a:xfrm>
            <a:off x="6828553" y="3480895"/>
            <a:ext cx="2381549" cy="658172"/>
          </a:xfrm>
          <a:prstGeom prst="roundRect">
            <a:avLst/>
          </a:prstGeom>
          <a:solidFill>
            <a:srgbClr val="C290C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/>
              <a:t>Show Result Image</a:t>
            </a: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CA5D727E-4BD0-B533-9845-6B2906BBA9F6}"/>
              </a:ext>
            </a:extLst>
          </p:cNvPr>
          <p:cNvSpPr/>
          <p:nvPr/>
        </p:nvSpPr>
        <p:spPr>
          <a:xfrm>
            <a:off x="1622806" y="4673619"/>
            <a:ext cx="2129518" cy="720000"/>
          </a:xfrm>
          <a:prstGeom prst="roundRect">
            <a:avLst/>
          </a:prstGeom>
          <a:solidFill>
            <a:srgbClr val="C290C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/>
              <a:t>Crop_Grape_Image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16E8DAE3-042B-3813-C9C2-830FC662E14D}"/>
              </a:ext>
            </a:extLst>
          </p:cNvPr>
          <p:cNvCxnSpPr>
            <a:cxnSpLocks/>
          </p:cNvCxnSpPr>
          <p:nvPr/>
        </p:nvCxnSpPr>
        <p:spPr>
          <a:xfrm rot="16200000">
            <a:off x="732911" y="3626738"/>
            <a:ext cx="0" cy="366486"/>
          </a:xfrm>
          <a:prstGeom prst="straightConnector1">
            <a:avLst/>
          </a:prstGeom>
          <a:ln w="38100">
            <a:solidFill>
              <a:srgbClr val="66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970E20FD-DB35-FD12-CD5B-9260588E3620}"/>
              </a:ext>
            </a:extLst>
          </p:cNvPr>
          <p:cNvCxnSpPr>
            <a:cxnSpLocks/>
          </p:cNvCxnSpPr>
          <p:nvPr/>
        </p:nvCxnSpPr>
        <p:spPr>
          <a:xfrm rot="16200000">
            <a:off x="6368068" y="2572512"/>
            <a:ext cx="0" cy="366486"/>
          </a:xfrm>
          <a:prstGeom prst="straightConnector1">
            <a:avLst/>
          </a:prstGeom>
          <a:ln w="38100">
            <a:solidFill>
              <a:srgbClr val="66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4FF80B65-4B06-7218-0E30-9F97F86270F5}"/>
              </a:ext>
            </a:extLst>
          </p:cNvPr>
          <p:cNvCxnSpPr>
            <a:cxnSpLocks/>
          </p:cNvCxnSpPr>
          <p:nvPr/>
        </p:nvCxnSpPr>
        <p:spPr>
          <a:xfrm rot="16200000">
            <a:off x="4135211" y="3626739"/>
            <a:ext cx="0" cy="366486"/>
          </a:xfrm>
          <a:prstGeom prst="straightConnector1">
            <a:avLst/>
          </a:prstGeom>
          <a:ln w="38100">
            <a:solidFill>
              <a:srgbClr val="66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A49CA3C6-9586-E133-220C-CA069F53838F}"/>
              </a:ext>
            </a:extLst>
          </p:cNvPr>
          <p:cNvCxnSpPr>
            <a:cxnSpLocks/>
          </p:cNvCxnSpPr>
          <p:nvPr/>
        </p:nvCxnSpPr>
        <p:spPr>
          <a:xfrm rot="16200000">
            <a:off x="6401483" y="3626739"/>
            <a:ext cx="0" cy="366486"/>
          </a:xfrm>
          <a:prstGeom prst="straightConnector1">
            <a:avLst/>
          </a:prstGeom>
          <a:ln w="38100">
            <a:solidFill>
              <a:srgbClr val="66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A4AEF17-38E1-C52B-1C80-DE685326D93D}"/>
              </a:ext>
            </a:extLst>
          </p:cNvPr>
          <p:cNvCxnSpPr>
            <a:cxnSpLocks/>
          </p:cNvCxnSpPr>
          <p:nvPr/>
        </p:nvCxnSpPr>
        <p:spPr>
          <a:xfrm rot="16200000">
            <a:off x="1064777" y="4850376"/>
            <a:ext cx="0" cy="366486"/>
          </a:xfrm>
          <a:prstGeom prst="straightConnector1">
            <a:avLst/>
          </a:prstGeom>
          <a:ln w="38100">
            <a:solidFill>
              <a:srgbClr val="66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01285A08-815A-CB0E-EEF6-660F097D4241}"/>
              </a:ext>
            </a:extLst>
          </p:cNvPr>
          <p:cNvCxnSpPr>
            <a:cxnSpLocks/>
          </p:cNvCxnSpPr>
          <p:nvPr/>
        </p:nvCxnSpPr>
        <p:spPr>
          <a:xfrm rot="16200000">
            <a:off x="4310353" y="4850376"/>
            <a:ext cx="0" cy="366486"/>
          </a:xfrm>
          <a:prstGeom prst="straightConnector1">
            <a:avLst/>
          </a:prstGeom>
          <a:ln w="38100">
            <a:solidFill>
              <a:srgbClr val="66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B01C1CC-4A6C-94BE-4B01-F56EA23F95C3}"/>
              </a:ext>
            </a:extLst>
          </p:cNvPr>
          <p:cNvSpPr txBox="1"/>
          <p:nvPr/>
        </p:nvSpPr>
        <p:spPr>
          <a:xfrm>
            <a:off x="373766" y="6164125"/>
            <a:ext cx="95608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>
                <a:hlinkClick r:id="rId2"/>
              </a:rPr>
              <a:t>https://drive.google.com/file/d/1qM-l2DreHI8QMEEraQ0kYHX6j2QPVRU_/view?usp=sharing</a:t>
            </a:r>
            <a:endParaRPr lang="zh-TW" alt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3AE2A949-DD2C-8ECA-4E21-2C6849AA4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383" y="4424918"/>
            <a:ext cx="3365855" cy="122202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60EFC537-07F3-F88F-1CB5-3CD022739396}"/>
              </a:ext>
            </a:extLst>
          </p:cNvPr>
          <p:cNvCxnSpPr>
            <a:cxnSpLocks/>
          </p:cNvCxnSpPr>
          <p:nvPr/>
        </p:nvCxnSpPr>
        <p:spPr>
          <a:xfrm rot="16200000">
            <a:off x="9637172" y="3626738"/>
            <a:ext cx="0" cy="366486"/>
          </a:xfrm>
          <a:prstGeom prst="straightConnector1">
            <a:avLst/>
          </a:prstGeom>
          <a:ln w="38100">
            <a:solidFill>
              <a:srgbClr val="66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>
            <a:extLst>
              <a:ext uri="{FF2B5EF4-FFF2-40B4-BE49-F238E27FC236}">
                <a16:creationId xmlns:a16="http://schemas.microsoft.com/office/drawing/2014/main" id="{3C06464D-8DC4-B75D-EE1A-D695144FF7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794" y="2088748"/>
            <a:ext cx="1715793" cy="369657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42182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F645318C-A748-901F-3040-7C0A886860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/>
              <a:t>使用函數功能說明</a:t>
            </a:r>
            <a:endParaRPr lang="zh-TW" altLang="en-US" b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5A4E4DA-23F0-8461-A7B6-308D8257F9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/>
              <a:t>課程三：利用 </a:t>
            </a:r>
            <a:r>
              <a:rPr lang="en-US" altLang="zh-TW"/>
              <a:t>Transformer </a:t>
            </a:r>
            <a:r>
              <a:rPr lang="zh-TW" altLang="en-US"/>
              <a:t>檢測葡萄病害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3AD235-61D5-FE7A-EC79-C28983C18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D613D-443F-418A-B64F-052A5D804BC7}" type="slidenum">
              <a:rPr lang="zh-TW" altLang="en-US" smtClean="0"/>
              <a:pPr/>
              <a:t>15</a:t>
            </a:fld>
            <a:endParaRPr lang="zh-TW" altLang="en-US"/>
          </a:p>
        </p:txBody>
      </p:sp>
      <p:graphicFrame>
        <p:nvGraphicFramePr>
          <p:cNvPr id="13" name="表格 13">
            <a:extLst>
              <a:ext uri="{FF2B5EF4-FFF2-40B4-BE49-F238E27FC236}">
                <a16:creationId xmlns:a16="http://schemas.microsoft.com/office/drawing/2014/main" id="{1F863169-5A69-B63D-B89B-8E17FAB056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039760"/>
              </p:ext>
            </p:extLst>
          </p:nvPr>
        </p:nvGraphicFramePr>
        <p:xfrm>
          <a:off x="1027573" y="2664321"/>
          <a:ext cx="10136854" cy="2256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4955">
                  <a:extLst>
                    <a:ext uri="{9D8B030D-6E8A-4147-A177-3AD203B41FA5}">
                      <a16:colId xmlns:a16="http://schemas.microsoft.com/office/drawing/2014/main" val="2592082858"/>
                    </a:ext>
                  </a:extLst>
                </a:gridCol>
                <a:gridCol w="5841899">
                  <a:extLst>
                    <a:ext uri="{9D8B030D-6E8A-4147-A177-3AD203B41FA5}">
                      <a16:colId xmlns:a16="http://schemas.microsoft.com/office/drawing/2014/main" val="2170312892"/>
                    </a:ext>
                  </a:extLst>
                </a:gridCol>
              </a:tblGrid>
              <a:tr h="47957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>
                          <a:solidFill>
                            <a:sysClr val="windowText" lastClr="000000"/>
                          </a:solidFill>
                        </a:rPr>
                        <a:t>函數名稱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D3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3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3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3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D4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>
                          <a:solidFill>
                            <a:sysClr val="windowText" lastClr="000000"/>
                          </a:solidFill>
                        </a:rPr>
                        <a:t>主要功能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D3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3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3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3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D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12327"/>
                  </a:ext>
                </a:extLst>
              </a:tr>
              <a:tr h="888544">
                <a:tc>
                  <a:txBody>
                    <a:bodyPr/>
                    <a:lstStyle/>
                    <a:p>
                      <a:r>
                        <a:rPr lang="en-US" altLang="zh-TW" sz="1800" b="0">
                          <a:solidFill>
                            <a:srgbClr val="0000FF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1800" b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0" kern="1200">
                          <a:solidFill>
                            <a:srgbClr val="795E26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detr</a:t>
                      </a:r>
                      <a:r>
                        <a:rPr lang="en-US" altLang="zh-TW" sz="1800" b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sz="1800" b="0" kern="1200">
                          <a:solidFill>
                            <a:srgbClr val="00108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orig_image, model, </a:t>
                      </a:r>
                      <a:br>
                        <a:rPr lang="en-US" altLang="zh-TW" sz="1800" b="0" kern="1200">
                          <a:solidFill>
                            <a:srgbClr val="00108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</a:br>
                      <a:r>
                        <a:rPr lang="en-US" altLang="zh-TW" sz="1800" b="0" kern="1200">
                          <a:solidFill>
                            <a:srgbClr val="00108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device, threshold</a:t>
                      </a:r>
                      <a:r>
                        <a:rPr lang="en-US" altLang="zh-TW" sz="1800" b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D3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3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3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3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/>
                        <a:t>帶入檢測影像與模型模型參數進行物件檢測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D3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3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3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3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227143"/>
                  </a:ext>
                </a:extLst>
              </a:tr>
              <a:tr h="888544">
                <a:tc>
                  <a:txBody>
                    <a:bodyPr/>
                    <a:lstStyle/>
                    <a:p>
                      <a:r>
                        <a:rPr lang="en-US" altLang="zh-TW" b="0">
                          <a:solidFill>
                            <a:srgbClr val="0000FF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b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0">
                          <a:solidFill>
                            <a:srgbClr val="795E26"/>
                          </a:solidFill>
                          <a:effectLst/>
                          <a:latin typeface="Courier New" panose="02070309020205020404" pitchFamily="49" charset="0"/>
                        </a:rPr>
                        <a:t>crop_one_grape</a:t>
                      </a:r>
                      <a:r>
                        <a:rPr lang="en-US" altLang="zh-TW" b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altLang="zh-TW" b="0">
                          <a:solidFill>
                            <a:srgbClr val="001080"/>
                          </a:solidFill>
                          <a:effectLst/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en-US" altLang="zh-TW" b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br>
                        <a:rPr lang="en-US" altLang="zh-TW" b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</a:br>
                      <a:r>
                        <a:rPr lang="en-US" altLang="zh-TW" b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b="0">
                          <a:solidFill>
                            <a:srgbClr val="001080"/>
                          </a:solidFill>
                          <a:effectLst/>
                          <a:latin typeface="Courier New" panose="02070309020205020404" pitchFamily="49" charset="0"/>
                        </a:rPr>
                        <a:t>bboxes_scaled</a:t>
                      </a:r>
                      <a:r>
                        <a:rPr lang="en-US" altLang="zh-TW" b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, </a:t>
                      </a:r>
                      <a:r>
                        <a:rPr lang="en-US" altLang="zh-TW" b="0">
                          <a:solidFill>
                            <a:srgbClr val="001080"/>
                          </a:solidFill>
                          <a:effectLst/>
                          <a:latin typeface="Courier New" panose="02070309020205020404" pitchFamily="49" charset="0"/>
                        </a:rPr>
                        <a:t>output_path</a:t>
                      </a:r>
                      <a:r>
                        <a:rPr lang="en-US" altLang="zh-TW" b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D3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3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3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3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/>
                        <a:t>根據物件檢測結果，裁減出單顆葡萄圖片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D3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3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3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3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22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1489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F645318C-A748-901F-3040-7C0A886860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b="0"/>
              <a:t>檢測葡萄類別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5A4E4DA-23F0-8461-A7B6-308D8257F9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/>
              <a:t>課程三：利用 </a:t>
            </a:r>
            <a:r>
              <a:rPr lang="en-US" altLang="zh-TW"/>
              <a:t>Transformer </a:t>
            </a:r>
            <a:r>
              <a:rPr lang="zh-TW" altLang="en-US"/>
              <a:t>檢測葡萄病害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3AD235-61D5-FE7A-EC79-C28983C18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D613D-443F-418A-B64F-052A5D804BC7}" type="slidenum">
              <a:rPr lang="zh-TW" altLang="en-US" smtClean="0"/>
              <a:pPr/>
              <a:t>16</a:t>
            </a:fld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CD80153-FCCA-E1F4-CC2A-736222D52256}"/>
              </a:ext>
            </a:extLst>
          </p:cNvPr>
          <p:cNvSpPr txBox="1"/>
          <p:nvPr/>
        </p:nvSpPr>
        <p:spPr>
          <a:xfrm>
            <a:off x="697681" y="1836560"/>
            <a:ext cx="8954691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TW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B_Boxes,PR = detr(orig_image, model, device, threshold)</a:t>
            </a:r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1DC0CDE2-8019-4E55-524C-3B1CB67D1841}"/>
              </a:ext>
            </a:extLst>
          </p:cNvPr>
          <p:cNvGrpSpPr/>
          <p:nvPr/>
        </p:nvGrpSpPr>
        <p:grpSpPr>
          <a:xfrm>
            <a:off x="1078366" y="2411280"/>
            <a:ext cx="1469263" cy="3672869"/>
            <a:chOff x="1389443" y="2411281"/>
            <a:chExt cx="1469263" cy="3672869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55C0AAF1-B91F-A5AD-C070-2BBFE154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9443" y="2822507"/>
              <a:ext cx="1469263" cy="3261643"/>
            </a:xfrm>
            <a:prstGeom prst="rect">
              <a:avLst/>
            </a:prstGeom>
          </p:spPr>
        </p:pic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435F7EF1-F8F5-79C2-038D-EA099D07F1D8}"/>
                </a:ext>
              </a:extLst>
            </p:cNvPr>
            <p:cNvSpPr txBox="1"/>
            <p:nvPr/>
          </p:nvSpPr>
          <p:spPr>
            <a:xfrm>
              <a:off x="1389443" y="2411281"/>
              <a:ext cx="146926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b="1"/>
                <a:t>原始圖片</a:t>
              </a:r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98F9E7E3-E9EE-3BBF-A11C-725AAD409116}"/>
              </a:ext>
            </a:extLst>
          </p:cNvPr>
          <p:cNvGrpSpPr/>
          <p:nvPr/>
        </p:nvGrpSpPr>
        <p:grpSpPr>
          <a:xfrm>
            <a:off x="2818704" y="2411281"/>
            <a:ext cx="3131383" cy="3672868"/>
            <a:chOff x="3340855" y="2411281"/>
            <a:chExt cx="3131383" cy="3672868"/>
          </a:xfrm>
        </p:grpSpPr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506BBAC0-3908-20A1-2EB0-70D614C9F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171914" y="2822507"/>
              <a:ext cx="1513917" cy="3261642"/>
            </a:xfrm>
            <a:prstGeom prst="rect">
              <a:avLst/>
            </a:prstGeom>
          </p:spPr>
        </p:pic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D4D50CA3-7F52-67F6-D3FF-3520C23F4B6C}"/>
                </a:ext>
              </a:extLst>
            </p:cNvPr>
            <p:cNvSpPr txBox="1"/>
            <p:nvPr/>
          </p:nvSpPr>
          <p:spPr>
            <a:xfrm>
              <a:off x="3340855" y="2411281"/>
              <a:ext cx="31313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b="1"/>
                <a:t>檢測葡萄類別並框選於原圖</a:t>
              </a: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1AA09CF8-5023-5B75-A981-FEEB9A1D4867}"/>
              </a:ext>
            </a:extLst>
          </p:cNvPr>
          <p:cNvGrpSpPr/>
          <p:nvPr/>
        </p:nvGrpSpPr>
        <p:grpSpPr>
          <a:xfrm>
            <a:off x="5735283" y="3049847"/>
            <a:ext cx="5653997" cy="2503369"/>
            <a:chOff x="5735283" y="3049847"/>
            <a:chExt cx="5653997" cy="250336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526AA4C-5473-DCFD-222B-A1FD46500C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5283" y="3500446"/>
              <a:ext cx="5653997" cy="205277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195D6FE7-08FA-249B-F8DD-E9C356269A32}"/>
                </a:ext>
              </a:extLst>
            </p:cNvPr>
            <p:cNvSpPr txBox="1"/>
            <p:nvPr/>
          </p:nvSpPr>
          <p:spPr>
            <a:xfrm>
              <a:off x="7080388" y="3049847"/>
              <a:ext cx="31313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b="1"/>
                <a:t>單顆葡萄圖片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1607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0EBB0D69-47F0-D439-1428-1EE9D4E227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/>
              <a:t>如何進行葡萄分級？</a:t>
            </a:r>
          </a:p>
        </p:txBody>
      </p:sp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3B0B5B7-20ED-E9D0-146E-270B9C7604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/>
              <a:t>課程三：利用 </a:t>
            </a:r>
            <a:r>
              <a:rPr lang="en-US" altLang="zh-TW"/>
              <a:t>Transformer </a:t>
            </a:r>
            <a:r>
              <a:rPr lang="zh-TW" altLang="en-US"/>
              <a:t>檢測葡萄病害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F00198C-FB5C-93B7-F154-2B3C996AC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D613D-443F-418A-B64F-052A5D804BC7}" type="slidenum">
              <a:rPr lang="zh-TW" altLang="en-US" smtClean="0"/>
              <a:pPr/>
              <a:t>17</a:t>
            </a:fld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17307F0-0B23-F2F3-27C7-A64F01DBEF07}"/>
              </a:ext>
            </a:extLst>
          </p:cNvPr>
          <p:cNvSpPr/>
          <p:nvPr/>
        </p:nvSpPr>
        <p:spPr>
          <a:xfrm>
            <a:off x="779847" y="5366018"/>
            <a:ext cx="10632303" cy="914400"/>
          </a:xfrm>
          <a:prstGeom prst="rect">
            <a:avLst/>
          </a:prstGeom>
          <a:noFill/>
          <a:ln w="28575">
            <a:solidFill>
              <a:srgbClr val="B486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</a:rPr>
              <a:t>定義多類別進行標註，如：</a:t>
            </a:r>
            <a:r>
              <a:rPr lang="zh-TW" altLang="en-US">
                <a:solidFill>
                  <a:srgbClr val="4334C2"/>
                </a:solidFill>
              </a:rPr>
              <a:t>苦腐病早期</a:t>
            </a:r>
            <a:r>
              <a:rPr lang="zh-TW" altLang="en-US">
                <a:solidFill>
                  <a:schemeClr val="tx1"/>
                </a:solidFill>
              </a:rPr>
              <a:t>、</a:t>
            </a:r>
            <a:r>
              <a:rPr lang="zh-TW" altLang="en-US">
                <a:solidFill>
                  <a:srgbClr val="9B9BF8"/>
                </a:solidFill>
              </a:rPr>
              <a:t>苦腐病</a:t>
            </a:r>
            <a:r>
              <a:rPr lang="zh-TW" altLang="en-US">
                <a:solidFill>
                  <a:schemeClr val="tx1"/>
                </a:solidFill>
              </a:rPr>
              <a:t>、</a:t>
            </a:r>
            <a:r>
              <a:rPr lang="zh-TW" altLang="en-US">
                <a:solidFill>
                  <a:srgbClr val="9D3082"/>
                </a:solidFill>
              </a:rPr>
              <a:t>晚腐病早期</a:t>
            </a:r>
            <a:r>
              <a:rPr lang="zh-TW" altLang="en-US">
                <a:solidFill>
                  <a:schemeClr val="tx1"/>
                </a:solidFill>
              </a:rPr>
              <a:t>、</a:t>
            </a:r>
            <a:r>
              <a:rPr lang="zh-TW" altLang="en-US">
                <a:solidFill>
                  <a:srgbClr val="F08E8B"/>
                </a:solidFill>
              </a:rPr>
              <a:t>晚腐病</a:t>
            </a:r>
            <a:r>
              <a:rPr lang="zh-TW" altLang="en-US">
                <a:solidFill>
                  <a:schemeClr val="tx1"/>
                </a:solidFill>
              </a:rPr>
              <a:t> ，避免模型辨識錯誤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D79341B-92C8-DF91-9E17-A491EFA294C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67889" y="1237067"/>
            <a:ext cx="8852159" cy="404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32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F645318C-A748-901F-3040-7C0A886860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/>
              <a:t>檢測流程圖</a:t>
            </a:r>
            <a:endParaRPr lang="zh-TW" altLang="en-US" b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5A4E4DA-23F0-8461-A7B6-308D8257F9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/>
              <a:t>課程三：利用 </a:t>
            </a:r>
            <a:r>
              <a:rPr lang="en-US" altLang="zh-TW"/>
              <a:t>Transformer </a:t>
            </a:r>
            <a:r>
              <a:rPr lang="zh-TW" altLang="en-US"/>
              <a:t>檢測葡萄病害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3AD235-61D5-FE7A-EC79-C28983C18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D613D-443F-418A-B64F-052A5D804BC7}" type="slidenum">
              <a:rPr lang="zh-TW" altLang="en-US" smtClean="0"/>
              <a:pPr/>
              <a:t>18</a:t>
            </a:fld>
            <a:endParaRPr lang="zh-TW" altLang="en-US"/>
          </a:p>
        </p:txBody>
      </p:sp>
      <p:sp>
        <p:nvSpPr>
          <p:cNvPr id="168" name="文字方塊 167">
            <a:extLst>
              <a:ext uri="{FF2B5EF4-FFF2-40B4-BE49-F238E27FC236}">
                <a16:creationId xmlns:a16="http://schemas.microsoft.com/office/drawing/2014/main" id="{D6B733C0-EA57-8CAE-53C0-C654EA8B0EBB}"/>
              </a:ext>
            </a:extLst>
          </p:cNvPr>
          <p:cNvSpPr txBox="1"/>
          <p:nvPr/>
        </p:nvSpPr>
        <p:spPr>
          <a:xfrm>
            <a:off x="657254" y="1556651"/>
            <a:ext cx="2232000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zh-TW" b="1">
                <a:solidFill>
                  <a:srgbClr val="660066"/>
                </a:solidFill>
              </a:rPr>
              <a:t>Anomaly Detection </a:t>
            </a:r>
            <a:endParaRPr lang="zh-TW" altLang="en-US" b="1">
              <a:solidFill>
                <a:srgbClr val="660066"/>
              </a:solidFill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3C0BFFC0-D3CA-FBE0-0D57-0279430CCB7F}"/>
              </a:ext>
            </a:extLst>
          </p:cNvPr>
          <p:cNvCxnSpPr>
            <a:cxnSpLocks/>
          </p:cNvCxnSpPr>
          <p:nvPr/>
        </p:nvCxnSpPr>
        <p:spPr>
          <a:xfrm rot="16200000">
            <a:off x="4205981" y="2498989"/>
            <a:ext cx="0" cy="366486"/>
          </a:xfrm>
          <a:prstGeom prst="straightConnector1">
            <a:avLst/>
          </a:prstGeom>
          <a:ln w="38100">
            <a:solidFill>
              <a:srgbClr val="66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6FA3A135-F228-CF85-669B-FE84F30E68EE}"/>
              </a:ext>
            </a:extLst>
          </p:cNvPr>
          <p:cNvSpPr/>
          <p:nvPr/>
        </p:nvSpPr>
        <p:spPr>
          <a:xfrm>
            <a:off x="4622168" y="2322231"/>
            <a:ext cx="2193652" cy="720000"/>
          </a:xfrm>
          <a:prstGeom prst="roundRect">
            <a:avLst/>
          </a:prstGeom>
          <a:solidFill>
            <a:srgbClr val="C290C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/>
              <a:t>Download  Weight</a:t>
            </a:r>
            <a:endParaRPr lang="zh-TW" altLang="en-US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041F737F-9729-5B5B-4D77-22596AB142F0}"/>
              </a:ext>
            </a:extLst>
          </p:cNvPr>
          <p:cNvSpPr/>
          <p:nvPr/>
        </p:nvSpPr>
        <p:spPr>
          <a:xfrm>
            <a:off x="2831963" y="3466025"/>
            <a:ext cx="1412132" cy="720000"/>
          </a:xfrm>
          <a:prstGeom prst="roundRect">
            <a:avLst/>
          </a:prstGeom>
          <a:solidFill>
            <a:srgbClr val="C290C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/>
              <a:t>Inference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3E1CB734-33D8-E643-AB66-A919548A9A74}"/>
              </a:ext>
            </a:extLst>
          </p:cNvPr>
          <p:cNvSpPr/>
          <p:nvPr/>
        </p:nvSpPr>
        <p:spPr>
          <a:xfrm>
            <a:off x="5189401" y="3463735"/>
            <a:ext cx="2381549" cy="710012"/>
          </a:xfrm>
          <a:prstGeom prst="roundRect">
            <a:avLst/>
          </a:prstGeom>
          <a:solidFill>
            <a:srgbClr val="C290C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/>
              <a:t>Show Result Image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16E8DAE3-042B-3813-C9C2-830FC662E14D}"/>
              </a:ext>
            </a:extLst>
          </p:cNvPr>
          <p:cNvCxnSpPr>
            <a:cxnSpLocks/>
          </p:cNvCxnSpPr>
          <p:nvPr/>
        </p:nvCxnSpPr>
        <p:spPr>
          <a:xfrm rot="16200000">
            <a:off x="2192174" y="3642782"/>
            <a:ext cx="0" cy="366486"/>
          </a:xfrm>
          <a:prstGeom prst="straightConnector1">
            <a:avLst/>
          </a:prstGeom>
          <a:ln w="38100">
            <a:solidFill>
              <a:srgbClr val="66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970E20FD-DB35-FD12-CD5B-9260588E3620}"/>
              </a:ext>
            </a:extLst>
          </p:cNvPr>
          <p:cNvCxnSpPr>
            <a:cxnSpLocks/>
          </p:cNvCxnSpPr>
          <p:nvPr/>
        </p:nvCxnSpPr>
        <p:spPr>
          <a:xfrm rot="16200000">
            <a:off x="7232007" y="2498989"/>
            <a:ext cx="0" cy="366486"/>
          </a:xfrm>
          <a:prstGeom prst="straightConnector1">
            <a:avLst/>
          </a:prstGeom>
          <a:ln w="38100">
            <a:solidFill>
              <a:srgbClr val="66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A4AEF17-38E1-C52B-1C80-DE685326D93D}"/>
              </a:ext>
            </a:extLst>
          </p:cNvPr>
          <p:cNvCxnSpPr>
            <a:cxnSpLocks/>
          </p:cNvCxnSpPr>
          <p:nvPr/>
        </p:nvCxnSpPr>
        <p:spPr>
          <a:xfrm rot="16200000">
            <a:off x="4805411" y="3635498"/>
            <a:ext cx="0" cy="366486"/>
          </a:xfrm>
          <a:prstGeom prst="straightConnector1">
            <a:avLst/>
          </a:prstGeom>
          <a:ln w="38100">
            <a:solidFill>
              <a:srgbClr val="66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AEACE93-3708-35AE-25CC-B8A7B266C036}"/>
              </a:ext>
            </a:extLst>
          </p:cNvPr>
          <p:cNvSpPr/>
          <p:nvPr/>
        </p:nvSpPr>
        <p:spPr>
          <a:xfrm>
            <a:off x="1875563" y="2322231"/>
            <a:ext cx="1914231" cy="720000"/>
          </a:xfrm>
          <a:prstGeom prst="roundRect">
            <a:avLst/>
          </a:prstGeom>
          <a:solidFill>
            <a:srgbClr val="C290C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/>
              <a:t>Import </a:t>
            </a:r>
            <a:r>
              <a:rPr lang="zh-TW" altLang="en-US"/>
              <a:t> </a:t>
            </a:r>
            <a:r>
              <a:rPr lang="en-US" altLang="zh-TW"/>
              <a:t>Funtion</a:t>
            </a:r>
            <a:endParaRPr lang="zh-TW" altLang="en-US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D40E5F7E-7C87-8B62-FB56-46ED8760869B}"/>
              </a:ext>
            </a:extLst>
          </p:cNvPr>
          <p:cNvSpPr/>
          <p:nvPr/>
        </p:nvSpPr>
        <p:spPr>
          <a:xfrm>
            <a:off x="7648193" y="2322231"/>
            <a:ext cx="1818991" cy="720000"/>
          </a:xfrm>
          <a:prstGeom prst="roundRect">
            <a:avLst/>
          </a:prstGeom>
          <a:solidFill>
            <a:srgbClr val="C290C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effectLst/>
              </a:rPr>
              <a:t>Device Setup /</a:t>
            </a:r>
            <a:r>
              <a:rPr lang="zh-TW" altLang="en-US">
                <a:effectLst/>
              </a:rPr>
              <a:t> </a:t>
            </a:r>
            <a:endParaRPr lang="en-US" altLang="zh-TW">
              <a:effectLst/>
            </a:endParaRPr>
          </a:p>
          <a:p>
            <a:pPr algn="ctr"/>
            <a:r>
              <a:rPr lang="en-US" altLang="zh-TW">
                <a:effectLst/>
              </a:rPr>
              <a:t>Load</a:t>
            </a:r>
            <a:r>
              <a:rPr lang="zh-TW" altLang="en-US">
                <a:effectLst/>
              </a:rPr>
              <a:t> </a:t>
            </a:r>
            <a:r>
              <a:rPr lang="en-US" altLang="zh-TW">
                <a:effectLst/>
              </a:rPr>
              <a:t>Model 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9CB35A03-57F4-94A1-2FED-594A8AE6BDBF}"/>
              </a:ext>
            </a:extLst>
          </p:cNvPr>
          <p:cNvSpPr txBox="1"/>
          <p:nvPr/>
        </p:nvSpPr>
        <p:spPr>
          <a:xfrm>
            <a:off x="186526" y="6147980"/>
            <a:ext cx="95608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>
                <a:hlinkClick r:id="rId2"/>
              </a:rPr>
              <a:t>https://drive.google.com/file/d/1qM-l2DreHI8QMEEraQ0kYHX6j2QPVRU_/view?usp=sharing</a:t>
            </a:r>
            <a:endParaRPr lang="zh-TW" altLang="en-US"/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D59D73AE-0DB2-41DB-928E-FFE4E95B4A36}"/>
              </a:ext>
            </a:extLst>
          </p:cNvPr>
          <p:cNvCxnSpPr>
            <a:cxnSpLocks/>
          </p:cNvCxnSpPr>
          <p:nvPr/>
        </p:nvCxnSpPr>
        <p:spPr>
          <a:xfrm rot="16200000">
            <a:off x="2192174" y="4913112"/>
            <a:ext cx="0" cy="366486"/>
          </a:xfrm>
          <a:prstGeom prst="straightConnector1">
            <a:avLst/>
          </a:prstGeom>
          <a:ln w="38100">
            <a:solidFill>
              <a:srgbClr val="66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A63327AC-6DEE-593A-E20F-63F0F58BD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54" y="4329236"/>
            <a:ext cx="5489328" cy="157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462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953B3F4-E25C-729A-3AAE-2A688F27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D613D-443F-418A-B64F-052A5D804BC7}" type="slidenum">
              <a:rPr lang="zh-TW" altLang="en-US" smtClean="0"/>
              <a:pPr/>
              <a:t>1</a:t>
            </a:fld>
            <a:endParaRPr lang="zh-TW" altLang="en-US"/>
          </a:p>
        </p:txBody>
      </p:sp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1CD8483-4ED1-A484-B1E1-BDE55E86CA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</a:rPr>
              <a:t>前言</a:t>
            </a:r>
            <a:endParaRPr lang="en-US" altLang="zh-TW" sz="280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</a:rPr>
              <a:t>課程一：</a:t>
            </a:r>
            <a:r>
              <a:rPr lang="en-US" altLang="zh-TW" sz="2800">
                <a:latin typeface="Times New Roman" panose="02020603050405020304" pitchFamily="18" charset="0"/>
                <a:ea typeface="標楷體" panose="03000509000000000000" pitchFamily="65" charset="-120"/>
              </a:rPr>
              <a:t>Transformer </a:t>
            </a:r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</a:rPr>
              <a:t>發展史</a:t>
            </a:r>
          </a:p>
          <a:p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</a:rPr>
              <a:t>課程二：葡萄分級標準制定與所遇難點</a:t>
            </a:r>
          </a:p>
          <a:p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</a:rPr>
              <a:t>課程三：利用 </a:t>
            </a:r>
            <a:r>
              <a:rPr lang="en-US" altLang="zh-TW" sz="2800">
                <a:latin typeface="Times New Roman" panose="02020603050405020304" pitchFamily="18" charset="0"/>
                <a:ea typeface="標楷體" panose="03000509000000000000" pitchFamily="65" charset="-120"/>
              </a:rPr>
              <a:t>Transformer </a:t>
            </a:r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</a:rPr>
              <a:t>檢測葡萄病害</a:t>
            </a:r>
            <a:endParaRPr lang="en-US" altLang="zh-TW" sz="280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10656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F645318C-A748-901F-3040-7C0A886860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/>
              <a:t>使用函數功能說明</a:t>
            </a:r>
            <a:endParaRPr lang="zh-TW" altLang="en-US" b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5A4E4DA-23F0-8461-A7B6-308D8257F9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/>
              <a:t>課程三：利用 </a:t>
            </a:r>
            <a:r>
              <a:rPr lang="en-US" altLang="zh-TW"/>
              <a:t>Transformer </a:t>
            </a:r>
            <a:r>
              <a:rPr lang="zh-TW" altLang="en-US"/>
              <a:t>檢測葡萄病害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3AD235-61D5-FE7A-EC79-C28983C18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D613D-443F-418A-B64F-052A5D804BC7}" type="slidenum">
              <a:rPr lang="zh-TW" altLang="en-US" smtClean="0"/>
              <a:pPr/>
              <a:t>19</a:t>
            </a:fld>
            <a:endParaRPr lang="zh-TW" altLang="en-US"/>
          </a:p>
        </p:txBody>
      </p:sp>
      <p:graphicFrame>
        <p:nvGraphicFramePr>
          <p:cNvPr id="13" name="表格 13">
            <a:extLst>
              <a:ext uri="{FF2B5EF4-FFF2-40B4-BE49-F238E27FC236}">
                <a16:creationId xmlns:a16="http://schemas.microsoft.com/office/drawing/2014/main" id="{1F863169-5A69-B63D-B89B-8E17FAB056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073059"/>
              </p:ext>
            </p:extLst>
          </p:nvPr>
        </p:nvGraphicFramePr>
        <p:xfrm>
          <a:off x="1027572" y="2664321"/>
          <a:ext cx="9475995" cy="1368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5271">
                  <a:extLst>
                    <a:ext uri="{9D8B030D-6E8A-4147-A177-3AD203B41FA5}">
                      <a16:colId xmlns:a16="http://schemas.microsoft.com/office/drawing/2014/main" val="2592082858"/>
                    </a:ext>
                  </a:extLst>
                </a:gridCol>
                <a:gridCol w="4450724">
                  <a:extLst>
                    <a:ext uri="{9D8B030D-6E8A-4147-A177-3AD203B41FA5}">
                      <a16:colId xmlns:a16="http://schemas.microsoft.com/office/drawing/2014/main" val="2170312892"/>
                    </a:ext>
                  </a:extLst>
                </a:gridCol>
              </a:tblGrid>
              <a:tr h="47957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>
                          <a:solidFill>
                            <a:sysClr val="windowText" lastClr="000000"/>
                          </a:solidFill>
                        </a:rPr>
                        <a:t>函數名稱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D3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3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3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3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D4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>
                          <a:solidFill>
                            <a:sysClr val="windowText" lastClr="000000"/>
                          </a:solidFill>
                        </a:rPr>
                        <a:t>主要功能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D3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3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3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3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D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12327"/>
                  </a:ext>
                </a:extLst>
              </a:tr>
              <a:tr h="888544">
                <a:tc>
                  <a:txBody>
                    <a:bodyPr/>
                    <a:lstStyle/>
                    <a:p>
                      <a:r>
                        <a:rPr lang="en-US" altLang="zh-TW" sz="1800" b="0">
                          <a:solidFill>
                            <a:srgbClr val="0000FF"/>
                          </a:solidFill>
                          <a:effectLst/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altLang="zh-TW" sz="1800" b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altLang="zh-TW" sz="1800" b="0" kern="1200">
                          <a:solidFill>
                            <a:srgbClr val="795E26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padim</a:t>
                      </a:r>
                      <a:r>
                        <a:rPr lang="en-US" altLang="zh-TW" sz="1800" b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fr-FR" altLang="zh-TW" sz="1800" b="0" kern="1200">
                          <a:solidFill>
                            <a:srgbClr val="00108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dir_path,train_pth,model,device</a:t>
                      </a:r>
                      <a:r>
                        <a:rPr lang="en-US" altLang="zh-TW" sz="1800" b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D3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3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3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3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/>
                        <a:t>帶入單顆葡萄影像進行異常分數檢測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D3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3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3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3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227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1493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2A9C0D6-9F32-B822-0E25-109ED012E0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/>
              <a:t>分級系統辨識結果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27641B9-B143-A1A0-728E-8FBF70D5E5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/>
              <a:t>課程三：利用 </a:t>
            </a:r>
            <a:r>
              <a:rPr lang="en-US" altLang="zh-TW"/>
              <a:t>Transformer </a:t>
            </a:r>
            <a:r>
              <a:rPr lang="zh-TW" altLang="en-US"/>
              <a:t>檢測葡萄病害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506C2CE-F148-4901-5710-F7A40567F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D613D-443F-418A-B64F-052A5D804BC7}" type="slidenum">
              <a:rPr lang="zh-TW" altLang="en-US" smtClean="0"/>
              <a:pPr/>
              <a:t>20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28FE581-8854-E44D-FC7A-F951B3936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190" y="1994842"/>
            <a:ext cx="8928585" cy="409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59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9C4F3D3-F6A5-5B9A-E3C8-1FBDA2C8A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84D613D-443F-418A-B64F-052A5D804BC7}" type="slidenum">
              <a:rPr lang="zh-TW" altLang="en-US" smtClean="0"/>
              <a:pPr/>
              <a:t>21</a:t>
            </a:fld>
            <a:endParaRPr lang="zh-TW" altLang="en-US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14A51D08-E2C3-ADA9-A0FE-2AB9B4F3A0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/>
              <a:t>Thank you for your attention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2756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41BCD29-1EC5-3C54-A790-51306DF8B0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/>
              <a:t>前言</a:t>
            </a:r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63BA3336-39AB-2D12-218B-04698E4838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8608" y="1170342"/>
            <a:ext cx="10819492" cy="2190307"/>
          </a:xfrm>
        </p:spPr>
        <p:txBody>
          <a:bodyPr/>
          <a:lstStyle/>
          <a:p>
            <a:r>
              <a:rPr lang="zh-TW" altLang="en-US"/>
              <a:t>水果販售時將根據果實大小、蟲咬及病症來進行分級。因此果農需要不斷檢查植株的狀況，避免正常果實受到蟲咬果實的影響。遇到病徵果實時進行拔除並加重噴灑部分蟲害嚴重的種植區。</a:t>
            </a:r>
            <a:endParaRPr lang="en-US" altLang="zh-TW"/>
          </a:p>
          <a:p>
            <a:r>
              <a:rPr lang="zh-TW" altLang="en-US"/>
              <a:t>本案透過電腦視覺來拍攝果園狀況，果實分級檢測的同時，能給予果農噴灑農藥建議。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ADEE04E-6B22-CD37-D495-955AEF42F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D613D-443F-418A-B64F-052A5D804BC7}" type="slidenum">
              <a:rPr lang="zh-TW" altLang="en-US" smtClean="0"/>
              <a:pPr/>
              <a:t>2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455D114-050B-0561-9A06-87832DCCC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41" y="3876284"/>
            <a:ext cx="3314175" cy="216335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A2E9933-DDFB-3381-2808-A0AE74B57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616" y="3876283"/>
            <a:ext cx="3272325" cy="2165181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A8E3C6D9-0FC5-0FD6-4B4E-AE52B31F2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229" y="3755847"/>
            <a:ext cx="4263114" cy="227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638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6F91949-AE69-4087-5FC7-4C13F14220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/>
              <a:t>課程一：</a:t>
            </a:r>
            <a:endParaRPr lang="en-US" altLang="zh-TW"/>
          </a:p>
          <a:p>
            <a:r>
              <a:rPr lang="en-US" altLang="zh-TW"/>
              <a:t>Transformer </a:t>
            </a:r>
            <a:r>
              <a:rPr lang="zh-TW" altLang="en-US"/>
              <a:t>發展史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AF891FA-E06E-DBC9-3CE2-4A74C6BF10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buSzPct val="125000"/>
            </a:pPr>
            <a:r>
              <a:rPr lang="en-US" altLang="zh-TW"/>
              <a:t>Transformer/BERT	</a:t>
            </a:r>
            <a:r>
              <a:rPr lang="zh-TW" altLang="en-US"/>
              <a:t>於語言模型上的成功</a:t>
            </a:r>
            <a:endParaRPr lang="en-US" altLang="zh-TW"/>
          </a:p>
          <a:p>
            <a:pPr>
              <a:buSzPct val="125000"/>
            </a:pPr>
            <a:r>
              <a:rPr lang="en-US" altLang="zh-TW"/>
              <a:t>DETR </a:t>
            </a:r>
            <a:r>
              <a:rPr lang="zh-TW" altLang="en-US"/>
              <a:t>模型</a:t>
            </a:r>
            <a:endParaRPr lang="en-US" altLang="zh-TW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D74C0C1-50F2-EAE4-5BC3-963F5B55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D613D-443F-418A-B64F-052A5D804BC7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7698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10 Things You Need to Know About BERT and the Transformer Architecture That  Are Reshaping the AI Landscape - neptune.ai">
            <a:extLst>
              <a:ext uri="{FF2B5EF4-FFF2-40B4-BE49-F238E27FC236}">
                <a16:creationId xmlns:a16="http://schemas.microsoft.com/office/drawing/2014/main" id="{D12D4078-4F6C-A0EE-C012-460E38CD3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138" y="2259996"/>
            <a:ext cx="2725176" cy="3740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E12FD7C-0D74-876A-9034-83840F6B08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44" y="1070751"/>
            <a:ext cx="9839325" cy="571571"/>
          </a:xfrm>
        </p:spPr>
        <p:txBody>
          <a:bodyPr/>
          <a:lstStyle/>
          <a:p>
            <a:r>
              <a:rPr lang="zh-TW" altLang="en-US"/>
              <a:t>為什麼使用</a:t>
            </a:r>
            <a:r>
              <a:rPr lang="en-US" altLang="zh-TW"/>
              <a:t>Transformer ?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E789836-FAA4-1014-436F-2B1B3CBEB0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/>
              <a:t>第一堂課：</a:t>
            </a:r>
            <a:r>
              <a:rPr lang="en-US" altLang="zh-TW"/>
              <a:t>Transformer </a:t>
            </a:r>
            <a:r>
              <a:rPr lang="zh-TW" altLang="en-US"/>
              <a:t>發展史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F74946-F448-3817-096F-C31862209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D613D-443F-418A-B64F-052A5D804BC7}" type="slidenum">
              <a:rPr lang="zh-TW" altLang="en-US" smtClean="0"/>
              <a:pPr/>
              <a:t>4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C8CDBC8-635E-048C-A891-9B0DE1EB89FD}"/>
              </a:ext>
            </a:extLst>
          </p:cNvPr>
          <p:cNvSpPr/>
          <p:nvPr/>
        </p:nvSpPr>
        <p:spPr>
          <a:xfrm>
            <a:off x="1351659" y="2194726"/>
            <a:ext cx="2915300" cy="3829639"/>
          </a:xfrm>
          <a:prstGeom prst="rect">
            <a:avLst/>
          </a:prstGeom>
          <a:noFill/>
          <a:ln w="28575"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1018C3C-9480-7016-08A7-DB26ADA5819C}"/>
              </a:ext>
            </a:extLst>
          </p:cNvPr>
          <p:cNvSpPr/>
          <p:nvPr/>
        </p:nvSpPr>
        <p:spPr>
          <a:xfrm>
            <a:off x="1163608" y="1831095"/>
            <a:ext cx="1868423" cy="648000"/>
          </a:xfrm>
          <a:prstGeom prst="rect">
            <a:avLst/>
          </a:prstGeom>
          <a:solidFill>
            <a:schemeClr val="bg1"/>
          </a:solidFill>
          <a:ln w="28575"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>
                <a:solidFill>
                  <a:sysClr val="windowText" lastClr="000000"/>
                </a:solidFill>
              </a:rPr>
              <a:t>Transformer [1]</a:t>
            </a: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80C1031B-0FE2-A6C9-2AF7-774285F5492C}"/>
              </a:ext>
            </a:extLst>
          </p:cNvPr>
          <p:cNvGrpSpPr/>
          <p:nvPr/>
        </p:nvGrpSpPr>
        <p:grpSpPr>
          <a:xfrm>
            <a:off x="4880941" y="2201753"/>
            <a:ext cx="6428525" cy="3300873"/>
            <a:chOff x="5442284" y="2191825"/>
            <a:chExt cx="6428525" cy="3300873"/>
          </a:xfrm>
        </p:grpSpPr>
        <p:pic>
          <p:nvPicPr>
            <p:cNvPr id="1028" name="Picture 4" descr="Convolutional Neural Network | Deep Learning | Developers Breach">
              <a:extLst>
                <a:ext uri="{FF2B5EF4-FFF2-40B4-BE49-F238E27FC236}">
                  <a16:creationId xmlns:a16="http://schemas.microsoft.com/office/drawing/2014/main" id="{CE1DE14E-D09F-2A3F-770F-D08F235399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672" y="2732975"/>
              <a:ext cx="5731042" cy="2693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DA2CD29-5735-5618-0B64-9407DF6D07C6}"/>
                </a:ext>
              </a:extLst>
            </p:cNvPr>
            <p:cNvSpPr/>
            <p:nvPr/>
          </p:nvSpPr>
          <p:spPr>
            <a:xfrm>
              <a:off x="5614870" y="2667202"/>
              <a:ext cx="6255939" cy="2825496"/>
            </a:xfrm>
            <a:prstGeom prst="rect">
              <a:avLst/>
            </a:prstGeom>
            <a:noFill/>
            <a:ln w="28575">
              <a:solidFill>
                <a:srgbClr val="C29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B3A626B-7E0C-C85A-D203-E66103D0BB2D}"/>
                </a:ext>
              </a:extLst>
            </p:cNvPr>
            <p:cNvSpPr/>
            <p:nvPr/>
          </p:nvSpPr>
          <p:spPr>
            <a:xfrm>
              <a:off x="5442284" y="2191825"/>
              <a:ext cx="1868423" cy="648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29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>
                  <a:solidFill>
                    <a:sysClr val="windowText" lastClr="000000"/>
                  </a:solidFill>
                </a:rPr>
                <a:t>Convolutional Neural Network</a:t>
              </a:r>
              <a:endParaRPr lang="zh-TW" altLang="en-US" b="1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536237C-CD20-1746-67DA-67AFA8773582}"/>
              </a:ext>
            </a:extLst>
          </p:cNvPr>
          <p:cNvSpPr txBox="1"/>
          <p:nvPr/>
        </p:nvSpPr>
        <p:spPr>
          <a:xfrm>
            <a:off x="95244" y="6208103"/>
            <a:ext cx="109363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b="0" i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[1] Vaswani, A., Shazeer, N., Parmar, N., Uszkoreit, J., Jones, L., Gomez, A. N., ... &amp; Polosukhin, I. (2017). Attention is all you need. </a:t>
            </a:r>
            <a:r>
              <a:rPr lang="en-US" altLang="zh-TW" sz="1000" b="0" i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Advances in neural information processing systems</a:t>
            </a:r>
            <a:r>
              <a:rPr lang="en-US" altLang="zh-TW" sz="1000" b="0" i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, </a:t>
            </a:r>
            <a:r>
              <a:rPr lang="en-US" altLang="zh-TW" sz="1000" b="0" i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30</a:t>
            </a:r>
            <a:r>
              <a:rPr lang="en-US" altLang="zh-TW" sz="1000" b="0" i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8187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E12FD7C-0D74-876A-9034-83840F6B08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/>
              <a:t>為什麼使用</a:t>
            </a:r>
            <a:r>
              <a:rPr lang="en-US" altLang="zh-TW"/>
              <a:t>Transformer ?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E789836-FAA4-1014-436F-2B1B3CBEB0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/>
              <a:t>第一堂課：</a:t>
            </a:r>
            <a:r>
              <a:rPr lang="en-US" altLang="zh-TW"/>
              <a:t>Transformer </a:t>
            </a:r>
            <a:r>
              <a:rPr lang="zh-TW" altLang="en-US"/>
              <a:t>發展史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F74946-F448-3817-096F-C31862209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D613D-443F-418A-B64F-052A5D804BC7}" type="slidenum">
              <a:rPr lang="zh-TW" altLang="en-US" smtClean="0"/>
              <a:pPr/>
              <a:t>5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83A523F-1684-CEBD-1A6E-3E97CE62CFB3}"/>
              </a:ext>
            </a:extLst>
          </p:cNvPr>
          <p:cNvSpPr/>
          <p:nvPr/>
        </p:nvSpPr>
        <p:spPr>
          <a:xfrm>
            <a:off x="421587" y="2667202"/>
            <a:ext cx="4703866" cy="2825496"/>
          </a:xfrm>
          <a:prstGeom prst="rect">
            <a:avLst/>
          </a:prstGeom>
          <a:noFill/>
          <a:ln w="28575">
            <a:solidFill>
              <a:srgbClr val="C29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37165A7-3ACE-8B7F-E94F-49BCD2B225A4}"/>
              </a:ext>
            </a:extLst>
          </p:cNvPr>
          <p:cNvSpPr/>
          <p:nvPr/>
        </p:nvSpPr>
        <p:spPr>
          <a:xfrm>
            <a:off x="421586" y="2095631"/>
            <a:ext cx="4703866" cy="571571"/>
          </a:xfrm>
          <a:prstGeom prst="rect">
            <a:avLst/>
          </a:prstGeom>
          <a:solidFill>
            <a:schemeClr val="bg1"/>
          </a:solidFill>
          <a:ln w="28575">
            <a:solidFill>
              <a:srgbClr val="C29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>
                <a:solidFill>
                  <a:sysClr val="windowText" lastClr="000000"/>
                </a:solidFill>
              </a:rPr>
              <a:t>Natural Language Processing -BERT [2]</a:t>
            </a:r>
            <a:endParaRPr lang="zh-TW" altLang="en-US" b="1">
              <a:solidFill>
                <a:sysClr val="windowText" lastClr="00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A06FFE9-E9F6-5929-D836-7384CCDD4BAC}"/>
              </a:ext>
            </a:extLst>
          </p:cNvPr>
          <p:cNvSpPr txBox="1"/>
          <p:nvPr/>
        </p:nvSpPr>
        <p:spPr>
          <a:xfrm>
            <a:off x="0" y="6208103"/>
            <a:ext cx="1219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b="0" i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[2] Devlin, J., Chang, M. W., Lee, K., &amp; Toutanova, K. (2018). Bert: Pre-training of deep bidirectional transformers for language understanding. arXiv preprint arXiv:1810.04805.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E542EF9-84CB-438C-1191-EADCE9B86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209" y="2095631"/>
            <a:ext cx="5374685" cy="3163517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FDCA557D-0539-ECF2-3F6E-79875C7C4F4F}"/>
              </a:ext>
            </a:extLst>
          </p:cNvPr>
          <p:cNvSpPr txBox="1"/>
          <p:nvPr/>
        </p:nvSpPr>
        <p:spPr>
          <a:xfrm>
            <a:off x="5699209" y="5259148"/>
            <a:ext cx="5730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/>
              <a:t>GLUE</a:t>
            </a:r>
            <a:r>
              <a:rPr lang="zh-TW" altLang="en-US" sz="1400"/>
              <a:t>（</a:t>
            </a:r>
            <a:r>
              <a:rPr lang="en-US" altLang="zh-TW" sz="1400"/>
              <a:t>General Language Understanding Evaluation</a:t>
            </a:r>
            <a:r>
              <a:rPr lang="zh-TW" altLang="en-US" sz="1400"/>
              <a:t>）</a:t>
            </a:r>
          </a:p>
        </p:txBody>
      </p:sp>
      <p:pic>
        <p:nvPicPr>
          <p:cNvPr id="20" name="Picture 6" descr="Text Classification with BERT - Naukri Learning">
            <a:extLst>
              <a:ext uri="{FF2B5EF4-FFF2-40B4-BE49-F238E27FC236}">
                <a16:creationId xmlns:a16="http://schemas.microsoft.com/office/drawing/2014/main" id="{79F23368-84E2-CE61-93E1-8E2A55ACB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0" y="3357662"/>
            <a:ext cx="4519085" cy="1679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448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E12FD7C-0D74-876A-9034-83840F6B08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/>
              <a:t>為什麼使用</a:t>
            </a:r>
            <a:r>
              <a:rPr lang="en-US" altLang="zh-TW"/>
              <a:t>Transformer ?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E789836-FAA4-1014-436F-2B1B3CBEB0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/>
              <a:t>第一堂課：</a:t>
            </a:r>
            <a:r>
              <a:rPr lang="en-US" altLang="zh-TW"/>
              <a:t>Transformer </a:t>
            </a:r>
            <a:r>
              <a:rPr lang="zh-TW" altLang="en-US"/>
              <a:t>發展史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F74946-F448-3817-096F-C31862209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D613D-443F-418A-B64F-052A5D804BC7}" type="slidenum">
              <a:rPr lang="zh-TW" altLang="en-US" smtClean="0"/>
              <a:pPr/>
              <a:t>6</a:t>
            </a:fld>
            <a:endParaRPr lang="zh-TW" altLang="en-US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5FA79EE8-BF8B-1A4B-0EAD-FFF1311029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24" t="16964" r="47017" b="3891"/>
          <a:stretch/>
        </p:blipFill>
        <p:spPr>
          <a:xfrm>
            <a:off x="468625" y="2815766"/>
            <a:ext cx="4526280" cy="261518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92B77C7-BAD4-DB64-D771-11BBE0C81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164" y="3472403"/>
            <a:ext cx="6636279" cy="121509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83A523F-1684-CEBD-1A6E-3E97CE62CFB3}"/>
              </a:ext>
            </a:extLst>
          </p:cNvPr>
          <p:cNvSpPr/>
          <p:nvPr/>
        </p:nvSpPr>
        <p:spPr>
          <a:xfrm>
            <a:off x="421587" y="2667202"/>
            <a:ext cx="4703866" cy="2825496"/>
          </a:xfrm>
          <a:prstGeom prst="rect">
            <a:avLst/>
          </a:prstGeom>
          <a:noFill/>
          <a:ln w="28575">
            <a:solidFill>
              <a:srgbClr val="C29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37165A7-3ACE-8B7F-E94F-49BCD2B225A4}"/>
              </a:ext>
            </a:extLst>
          </p:cNvPr>
          <p:cNvSpPr/>
          <p:nvPr/>
        </p:nvSpPr>
        <p:spPr>
          <a:xfrm>
            <a:off x="421586" y="2095631"/>
            <a:ext cx="4703866" cy="571571"/>
          </a:xfrm>
          <a:prstGeom prst="rect">
            <a:avLst/>
          </a:prstGeom>
          <a:solidFill>
            <a:schemeClr val="bg1"/>
          </a:solidFill>
          <a:ln w="28575">
            <a:solidFill>
              <a:srgbClr val="C29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>
                <a:solidFill>
                  <a:sysClr val="windowText" lastClr="000000"/>
                </a:solidFill>
              </a:rPr>
              <a:t>Natural Language Processing (BERT)</a:t>
            </a:r>
            <a:endParaRPr lang="zh-TW" altLang="en-US" b="1">
              <a:solidFill>
                <a:sysClr val="windowText" lastClr="00000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7FEC914-9B2D-DA8B-CD9A-F02B79231C89}"/>
              </a:ext>
            </a:extLst>
          </p:cNvPr>
          <p:cNvSpPr/>
          <p:nvPr/>
        </p:nvSpPr>
        <p:spPr>
          <a:xfrm>
            <a:off x="5430387" y="2667202"/>
            <a:ext cx="6552055" cy="2825496"/>
          </a:xfrm>
          <a:prstGeom prst="rect">
            <a:avLst/>
          </a:prstGeom>
          <a:noFill/>
          <a:ln w="28575"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C54A73D-657B-8310-BAC3-EDBE8EC61930}"/>
              </a:ext>
            </a:extLst>
          </p:cNvPr>
          <p:cNvSpPr/>
          <p:nvPr/>
        </p:nvSpPr>
        <p:spPr>
          <a:xfrm>
            <a:off x="5430387" y="2095630"/>
            <a:ext cx="6552055" cy="571571"/>
          </a:xfrm>
          <a:prstGeom prst="rect">
            <a:avLst/>
          </a:prstGeom>
          <a:solidFill>
            <a:schemeClr val="bg1"/>
          </a:solidFill>
          <a:ln w="28575"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>
                <a:solidFill>
                  <a:sysClr val="windowText" lastClr="000000"/>
                </a:solidFill>
              </a:rPr>
              <a:t> Computer Vision (DETR) [3]</a:t>
            </a:r>
            <a:endParaRPr lang="zh-TW" altLang="en-US" b="1">
              <a:solidFill>
                <a:sysClr val="windowText" lastClr="00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A06FFE9-E9F6-5929-D836-7384CCDD4BAC}"/>
              </a:ext>
            </a:extLst>
          </p:cNvPr>
          <p:cNvSpPr txBox="1"/>
          <p:nvPr/>
        </p:nvSpPr>
        <p:spPr>
          <a:xfrm>
            <a:off x="0" y="6208103"/>
            <a:ext cx="1219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b="0" i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[3] Carion, N., Massa, F., Synnaeve, G., Usunier, N., Kirillov, A., &amp; Zagoruyko, S. (2020, August). End-to-end object detection with transformers. In European conference on computer vision (pp. 213-229). Springer, Cham.</a:t>
            </a:r>
          </a:p>
        </p:txBody>
      </p:sp>
    </p:spTree>
    <p:extLst>
      <p:ext uri="{BB962C8B-B14F-4D97-AF65-F5344CB8AC3E}">
        <p14:creationId xmlns:p14="http://schemas.microsoft.com/office/powerpoint/2010/main" val="2520070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93">
            <a:extLst>
              <a:ext uri="{FF2B5EF4-FFF2-40B4-BE49-F238E27FC236}">
                <a16:creationId xmlns:a16="http://schemas.microsoft.com/office/drawing/2014/main" id="{AD78EE0F-3014-D892-235B-19335D81B009}"/>
              </a:ext>
            </a:extLst>
          </p:cNvPr>
          <p:cNvSpPr/>
          <p:nvPr/>
        </p:nvSpPr>
        <p:spPr>
          <a:xfrm>
            <a:off x="6704395" y="5921231"/>
            <a:ext cx="809588" cy="45719"/>
          </a:xfrm>
          <a:prstGeom prst="rect">
            <a:avLst/>
          </a:prstGeom>
          <a:solidFill>
            <a:srgbClr val="C29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E12FD7C-0D74-876A-9034-83840F6B08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45" y="1059600"/>
            <a:ext cx="3838126" cy="571571"/>
          </a:xfrm>
        </p:spPr>
        <p:txBody>
          <a:bodyPr/>
          <a:lstStyle/>
          <a:p>
            <a:r>
              <a:rPr lang="en-US" altLang="zh-TW"/>
              <a:t>Transformer </a:t>
            </a:r>
            <a:r>
              <a:rPr lang="zh-TW" altLang="en-US"/>
              <a:t>發展史</a:t>
            </a:r>
            <a:endParaRPr lang="en-US" altLang="zh-TW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E789836-FAA4-1014-436F-2B1B3CBEB0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/>
              <a:t>第一堂課：</a:t>
            </a:r>
            <a:r>
              <a:rPr lang="en-US" altLang="zh-TW"/>
              <a:t>Transformer </a:t>
            </a:r>
            <a:r>
              <a:rPr lang="zh-TW" altLang="en-US"/>
              <a:t>發展史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F74946-F448-3817-096F-C31862209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D613D-443F-418A-B64F-052A5D804BC7}" type="slidenum">
              <a:rPr lang="zh-TW" altLang="en-US" smtClean="0"/>
              <a:pPr/>
              <a:t>7</a:t>
            </a:fld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0EC934B-EF9A-477D-323A-6BEC71C4E598}"/>
              </a:ext>
            </a:extLst>
          </p:cNvPr>
          <p:cNvSpPr txBox="1"/>
          <p:nvPr/>
        </p:nvSpPr>
        <p:spPr>
          <a:xfrm>
            <a:off x="896955" y="4753406"/>
            <a:ext cx="2292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600">
                <a:solidFill>
                  <a:schemeClr val="tx1">
                    <a:lumMod val="75000"/>
                    <a:lumOff val="25000"/>
                  </a:schemeClr>
                </a:solidFill>
              </a:rPr>
              <a:t>Attention is all you need</a:t>
            </a:r>
            <a:r>
              <a:rPr lang="zh-TW" altLang="en-US" sz="1600" b="1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endParaRPr lang="zh-TW" altLang="en-US" sz="160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26F85653-1C4C-959E-A218-DD725E81EC1D}"/>
              </a:ext>
            </a:extLst>
          </p:cNvPr>
          <p:cNvSpPr txBox="1"/>
          <p:nvPr/>
        </p:nvSpPr>
        <p:spPr>
          <a:xfrm>
            <a:off x="3909869" y="4630296"/>
            <a:ext cx="38737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BERT: Pre-training of Deep Bidirectional Transformers for Language Understanding</a:t>
            </a: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C6146CF2-529F-2EAD-6A74-99B35B7BB874}"/>
              </a:ext>
            </a:extLst>
          </p:cNvPr>
          <p:cNvSpPr txBox="1"/>
          <p:nvPr/>
        </p:nvSpPr>
        <p:spPr>
          <a:xfrm>
            <a:off x="8551844" y="4630296"/>
            <a:ext cx="27432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600">
                <a:solidFill>
                  <a:schemeClr val="tx1">
                    <a:lumMod val="75000"/>
                    <a:lumOff val="25000"/>
                  </a:schemeClr>
                </a:solidFill>
              </a:rPr>
              <a:t>End-to-End Object Detection</a:t>
            </a:r>
          </a:p>
          <a:p>
            <a:pPr algn="ctr"/>
            <a:r>
              <a:rPr lang="en-US" altLang="zh-TW" sz="1600">
                <a:solidFill>
                  <a:schemeClr val="tx1">
                    <a:lumMod val="75000"/>
                    <a:lumOff val="25000"/>
                  </a:schemeClr>
                </a:solidFill>
              </a:rPr>
              <a:t>with Transformers</a:t>
            </a:r>
            <a:endParaRPr lang="zh-TW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607852B0-604C-468B-CAF3-4A50866F550B}"/>
              </a:ext>
            </a:extLst>
          </p:cNvPr>
          <p:cNvCxnSpPr>
            <a:cxnSpLocks/>
          </p:cNvCxnSpPr>
          <p:nvPr/>
        </p:nvCxnSpPr>
        <p:spPr>
          <a:xfrm>
            <a:off x="7156064" y="3339114"/>
            <a:ext cx="1546876" cy="0"/>
          </a:xfrm>
          <a:prstGeom prst="straightConnector1">
            <a:avLst/>
          </a:prstGeom>
          <a:ln w="38100">
            <a:solidFill>
              <a:srgbClr val="E8D4E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7BA18047-6BA9-0760-4224-83A872855E4A}"/>
              </a:ext>
            </a:extLst>
          </p:cNvPr>
          <p:cNvCxnSpPr>
            <a:cxnSpLocks/>
          </p:cNvCxnSpPr>
          <p:nvPr/>
        </p:nvCxnSpPr>
        <p:spPr>
          <a:xfrm>
            <a:off x="3136431" y="3339114"/>
            <a:ext cx="1546876" cy="0"/>
          </a:xfrm>
          <a:prstGeom prst="straightConnector1">
            <a:avLst/>
          </a:prstGeom>
          <a:ln w="38100">
            <a:solidFill>
              <a:srgbClr val="E8D4E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圓形: 空心 82">
            <a:extLst>
              <a:ext uri="{FF2B5EF4-FFF2-40B4-BE49-F238E27FC236}">
                <a16:creationId xmlns:a16="http://schemas.microsoft.com/office/drawing/2014/main" id="{CF2BB1C8-4014-CAC9-214F-522AE7483138}"/>
              </a:ext>
            </a:extLst>
          </p:cNvPr>
          <p:cNvSpPr/>
          <p:nvPr/>
        </p:nvSpPr>
        <p:spPr>
          <a:xfrm>
            <a:off x="892773" y="2320571"/>
            <a:ext cx="2160000" cy="2160000"/>
          </a:xfrm>
          <a:prstGeom prst="donut">
            <a:avLst>
              <a:gd name="adj" fmla="val 9773"/>
            </a:avLst>
          </a:prstGeom>
          <a:solidFill>
            <a:srgbClr val="E8D4E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379CC9CC-DF68-F6BF-503C-0080C0664C05}"/>
              </a:ext>
            </a:extLst>
          </p:cNvPr>
          <p:cNvSpPr/>
          <p:nvPr/>
        </p:nvSpPr>
        <p:spPr>
          <a:xfrm>
            <a:off x="794184" y="2561918"/>
            <a:ext cx="2391728" cy="177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>
                <a:solidFill>
                  <a:schemeClr val="tx1"/>
                </a:solidFill>
              </a:rPr>
              <a:t>Transformer</a:t>
            </a:r>
          </a:p>
          <a:p>
            <a:pPr algn="ctr"/>
            <a:r>
              <a:rPr lang="en-US" altLang="zh-TW" sz="2000" b="1">
                <a:solidFill>
                  <a:schemeClr val="tx1"/>
                </a:solidFill>
              </a:rPr>
              <a:t>2017 / 06</a:t>
            </a:r>
            <a:endParaRPr lang="zh-TW" altLang="en-US" sz="2000" b="1">
              <a:solidFill>
                <a:schemeClr val="tx1"/>
              </a:solidFill>
            </a:endParaRPr>
          </a:p>
        </p:txBody>
      </p:sp>
      <p:sp>
        <p:nvSpPr>
          <p:cNvPr id="85" name="圓形: 空心 84">
            <a:extLst>
              <a:ext uri="{FF2B5EF4-FFF2-40B4-BE49-F238E27FC236}">
                <a16:creationId xmlns:a16="http://schemas.microsoft.com/office/drawing/2014/main" id="{6AF44869-B5B9-D190-5D0B-001C8FD0395F}"/>
              </a:ext>
            </a:extLst>
          </p:cNvPr>
          <p:cNvSpPr/>
          <p:nvPr/>
        </p:nvSpPr>
        <p:spPr>
          <a:xfrm>
            <a:off x="4918028" y="2349000"/>
            <a:ext cx="2160000" cy="2160000"/>
          </a:xfrm>
          <a:prstGeom prst="donut">
            <a:avLst>
              <a:gd name="adj" fmla="val 9773"/>
            </a:avLst>
          </a:prstGeom>
          <a:solidFill>
            <a:srgbClr val="E8D4E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A6F3733C-3A01-DBDA-8385-1AF50E77955E}"/>
              </a:ext>
            </a:extLst>
          </p:cNvPr>
          <p:cNvSpPr/>
          <p:nvPr/>
        </p:nvSpPr>
        <p:spPr>
          <a:xfrm>
            <a:off x="4802164" y="2561918"/>
            <a:ext cx="2391728" cy="177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>
                <a:solidFill>
                  <a:schemeClr val="tx1"/>
                </a:solidFill>
              </a:rPr>
              <a:t>BERT</a:t>
            </a:r>
          </a:p>
          <a:p>
            <a:pPr algn="ctr"/>
            <a:r>
              <a:rPr lang="en-US" altLang="zh-TW" sz="2000" b="1">
                <a:solidFill>
                  <a:schemeClr val="tx1"/>
                </a:solidFill>
              </a:rPr>
              <a:t>2018 / 10</a:t>
            </a:r>
            <a:endParaRPr lang="zh-TW" altLang="en-US" sz="2000" b="1">
              <a:solidFill>
                <a:schemeClr val="tx1"/>
              </a:solidFill>
            </a:endParaRPr>
          </a:p>
        </p:txBody>
      </p:sp>
      <p:sp>
        <p:nvSpPr>
          <p:cNvPr id="91" name="圓形: 空心 90">
            <a:extLst>
              <a:ext uri="{FF2B5EF4-FFF2-40B4-BE49-F238E27FC236}">
                <a16:creationId xmlns:a16="http://schemas.microsoft.com/office/drawing/2014/main" id="{FEE0DF09-4930-FF7F-7BA5-7F8AA6868963}"/>
              </a:ext>
            </a:extLst>
          </p:cNvPr>
          <p:cNvSpPr/>
          <p:nvPr/>
        </p:nvSpPr>
        <p:spPr>
          <a:xfrm>
            <a:off x="8894738" y="2320571"/>
            <a:ext cx="2160000" cy="2160000"/>
          </a:xfrm>
          <a:prstGeom prst="donut">
            <a:avLst>
              <a:gd name="adj" fmla="val 9773"/>
            </a:avLst>
          </a:prstGeom>
          <a:solidFill>
            <a:srgbClr val="C29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25CA39A0-5600-C5F3-223C-67A8357346AB}"/>
              </a:ext>
            </a:extLst>
          </p:cNvPr>
          <p:cNvSpPr/>
          <p:nvPr/>
        </p:nvSpPr>
        <p:spPr>
          <a:xfrm>
            <a:off x="8810144" y="2561918"/>
            <a:ext cx="2391728" cy="177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>
                <a:solidFill>
                  <a:schemeClr val="tx1"/>
                </a:solidFill>
              </a:rPr>
              <a:t>DETR</a:t>
            </a:r>
          </a:p>
          <a:p>
            <a:pPr algn="ctr"/>
            <a:r>
              <a:rPr lang="en-US" altLang="zh-TW" sz="2000" b="1">
                <a:solidFill>
                  <a:schemeClr val="tx1"/>
                </a:solidFill>
              </a:rPr>
              <a:t>2020 / 05</a:t>
            </a:r>
            <a:endParaRPr lang="zh-TW" altLang="en-US" sz="2000" b="1">
              <a:solidFill>
                <a:schemeClr val="tx1"/>
              </a:solidFill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07C2F5AF-E0AD-EAC3-C836-EF38B9643678}"/>
              </a:ext>
            </a:extLst>
          </p:cNvPr>
          <p:cNvSpPr/>
          <p:nvPr/>
        </p:nvSpPr>
        <p:spPr>
          <a:xfrm>
            <a:off x="1589314" y="5627914"/>
            <a:ext cx="9122229" cy="419947"/>
          </a:xfrm>
          <a:prstGeom prst="rect">
            <a:avLst/>
          </a:prstGeom>
          <a:noFill/>
          <a:ln>
            <a:solidFill>
              <a:srgbClr val="E8D4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zh-TW" sz="24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Language </a:t>
            </a:r>
            <a:r>
              <a:rPr kumimoji="0" lang="zh-TW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 </a:t>
            </a:r>
            <a:r>
              <a:rPr kumimoji="0" lang="en-US" altLang="zh-TW" sz="24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→  Vision</a:t>
            </a:r>
            <a:endParaRPr lang="zh-TW" altLang="en-US" sz="2400" b="1"/>
          </a:p>
        </p:txBody>
      </p:sp>
    </p:spTree>
    <p:extLst>
      <p:ext uri="{BB962C8B-B14F-4D97-AF65-F5344CB8AC3E}">
        <p14:creationId xmlns:p14="http://schemas.microsoft.com/office/powerpoint/2010/main" val="4286537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E12FD7C-0D74-876A-9034-83840F6B08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/>
              <a:t>DETR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E789836-FAA4-1014-436F-2B1B3CBEB0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/>
              <a:t>第一堂課：</a:t>
            </a:r>
            <a:r>
              <a:rPr lang="en-US" altLang="zh-TW"/>
              <a:t>Transformer </a:t>
            </a:r>
            <a:r>
              <a:rPr lang="zh-TW" altLang="en-US"/>
              <a:t>發展史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F74946-F448-3817-096F-C31862209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D613D-443F-418A-B64F-052A5D804BC7}" type="slidenum">
              <a:rPr lang="zh-TW" altLang="en-US" smtClean="0"/>
              <a:pPr/>
              <a:t>8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6577B62-E060-DA2A-395A-54C50FEB6F9B}"/>
              </a:ext>
            </a:extLst>
          </p:cNvPr>
          <p:cNvSpPr txBox="1"/>
          <p:nvPr/>
        </p:nvSpPr>
        <p:spPr>
          <a:xfrm>
            <a:off x="97099" y="6148096"/>
            <a:ext cx="117266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b="0" i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[4] Carion, N., Massa, F., Synnaeve, G., Usunier, N., Kirillov, A., &amp; Zagoruyko, S. (2020, August). End-to-end object detection with transformers. In European conference on computer vision (pp. 213-229). Springer, Cham.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11CAFFB-A5E5-1DC2-D5FF-F493FDF34B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324" b="20685"/>
          <a:stretch/>
        </p:blipFill>
        <p:spPr>
          <a:xfrm>
            <a:off x="230040" y="1900609"/>
            <a:ext cx="6298375" cy="234800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944CC31-9010-B91C-F33E-7F29B57D51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725"/>
          <a:stretch/>
        </p:blipFill>
        <p:spPr>
          <a:xfrm>
            <a:off x="6646127" y="2773158"/>
            <a:ext cx="4609562" cy="320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75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6495</TotalTime>
  <Words>821</Words>
  <Application>Microsoft Office PowerPoint</Application>
  <PresentationFormat>寬螢幕</PresentationFormat>
  <Paragraphs>135</Paragraphs>
  <Slides>22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0" baseType="lpstr">
      <vt:lpstr>新細明體</vt:lpstr>
      <vt:lpstr>標楷體</vt:lpstr>
      <vt:lpstr>Arial</vt:lpstr>
      <vt:lpstr>Calibri</vt:lpstr>
      <vt:lpstr>Courier New</vt:lpstr>
      <vt:lpstr>Times New Roman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使用人體姿態檢測模型進行脊椎檢測</dc:title>
  <dc:creator>淑芳 張</dc:creator>
  <cp:lastModifiedBy>8927AILab</cp:lastModifiedBy>
  <cp:revision>585</cp:revision>
  <dcterms:created xsi:type="dcterms:W3CDTF">2022-10-17T04:03:54Z</dcterms:created>
  <dcterms:modified xsi:type="dcterms:W3CDTF">2023-01-09T05:45:04Z</dcterms:modified>
</cp:coreProperties>
</file>